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98" r:id="rId5"/>
    <p:sldId id="289" r:id="rId6"/>
    <p:sldId id="256" r:id="rId7"/>
    <p:sldId id="273" r:id="rId8"/>
    <p:sldId id="262" r:id="rId9"/>
    <p:sldId id="263" r:id="rId10"/>
    <p:sldId id="274" r:id="rId11"/>
    <p:sldId id="257" r:id="rId12"/>
    <p:sldId id="275" r:id="rId13"/>
    <p:sldId id="276" r:id="rId14"/>
    <p:sldId id="264" r:id="rId15"/>
    <p:sldId id="299" r:id="rId16"/>
    <p:sldId id="290" r:id="rId17"/>
    <p:sldId id="266" r:id="rId18"/>
    <p:sldId id="291" r:id="rId19"/>
    <p:sldId id="297" r:id="rId20"/>
    <p:sldId id="292" r:id="rId21"/>
    <p:sldId id="293" r:id="rId22"/>
    <p:sldId id="272" r:id="rId23"/>
    <p:sldId id="294" r:id="rId24"/>
    <p:sldId id="295" r:id="rId25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den, Eric van" initials="HEv" lastIdx="1" clrIdx="0">
    <p:extLst>
      <p:ext uri="{19B8F6BF-5375-455C-9EA6-DF929625EA0E}">
        <p15:presenceInfo xmlns:p15="http://schemas.microsoft.com/office/powerpoint/2012/main" userId="S-1-5-21-4143827203-86912054-1809014233-1481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9BD4F7-C558-4B26-81D3-AD24FD5A31E3}" v="49" dt="2024-02-05T12:30:22.6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14EB2-80C2-49ED-94DF-AB5E1C209143}" type="datetimeFigureOut">
              <a:rPr lang="nl-NL" smtClean="0"/>
              <a:t>5-2-2024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2BE57-05FA-4D8C-A3A3-B59119DB9E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3875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A7E9F-4A1D-4022-B6BF-75F9575A9E33}" type="datetimeFigureOut">
              <a:rPr lang="nl-NL" smtClean="0"/>
              <a:t>5-2-2024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BEFF4-5819-4338-B631-986457F4C6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3529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D41BEE-C543-490D-9DC5-CCA6D833B129}" type="slidenum">
              <a:rPr lang="nl-NL" smtClean="0"/>
              <a:pPr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6323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C5E2-0651-430A-9729-E33802B3A871}" type="datetimeFigureOut">
              <a:rPr lang="nl-NL" smtClean="0"/>
              <a:t>5-2-2024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6D3C-D11B-40DD-ACE1-DA399F6650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3942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C5E2-0651-430A-9729-E33802B3A871}" type="datetimeFigureOut">
              <a:rPr lang="nl-NL" smtClean="0"/>
              <a:t>5-2-2024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6D3C-D11B-40DD-ACE1-DA399F6650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386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C5E2-0651-430A-9729-E33802B3A871}" type="datetimeFigureOut">
              <a:rPr lang="nl-NL" smtClean="0"/>
              <a:t>5-2-2024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6D3C-D11B-40DD-ACE1-DA399F6650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2729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C5E2-0651-430A-9729-E33802B3A871}" type="datetimeFigureOut">
              <a:rPr lang="nl-NL" smtClean="0"/>
              <a:t>5-2-2024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6D3C-D11B-40DD-ACE1-DA399F6650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3575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C5E2-0651-430A-9729-E33802B3A871}" type="datetimeFigureOut">
              <a:rPr lang="nl-NL" smtClean="0"/>
              <a:t>5-2-2024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6D3C-D11B-40DD-ACE1-DA399F6650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6259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C5E2-0651-430A-9729-E33802B3A871}" type="datetimeFigureOut">
              <a:rPr lang="nl-NL" smtClean="0"/>
              <a:t>5-2-2024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6D3C-D11B-40DD-ACE1-DA399F6650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767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C5E2-0651-430A-9729-E33802B3A871}" type="datetimeFigureOut">
              <a:rPr lang="nl-NL" smtClean="0"/>
              <a:t>5-2-2024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6D3C-D11B-40DD-ACE1-DA399F6650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02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C5E2-0651-430A-9729-E33802B3A871}" type="datetimeFigureOut">
              <a:rPr lang="nl-NL" smtClean="0"/>
              <a:t>5-2-2024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6D3C-D11B-40DD-ACE1-DA399F6650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8960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C5E2-0651-430A-9729-E33802B3A871}" type="datetimeFigureOut">
              <a:rPr lang="nl-NL" smtClean="0"/>
              <a:t>5-2-2024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6D3C-D11B-40DD-ACE1-DA399F6650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4244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C5E2-0651-430A-9729-E33802B3A871}" type="datetimeFigureOut">
              <a:rPr lang="nl-NL" smtClean="0"/>
              <a:t>5-2-2024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6D3C-D11B-40DD-ACE1-DA399F6650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6888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C5E2-0651-430A-9729-E33802B3A871}" type="datetimeFigureOut">
              <a:rPr lang="nl-NL" smtClean="0"/>
              <a:t>5-2-2024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6D3C-D11B-40DD-ACE1-DA399F6650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359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C5E2-0651-430A-9729-E33802B3A871}" type="datetimeFigureOut">
              <a:rPr lang="nl-NL" smtClean="0"/>
              <a:t>5-2-2024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56D3C-D11B-40DD-ACE1-DA399F6650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242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udiekeuze123.nl/" TargetMode="External"/><Relationship Id="rId3" Type="http://schemas.openxmlformats.org/officeDocument/2006/relationships/hyperlink" Target="https://www.studiekeuze123.nl/van-profiel-naar-studie/pdf?priorEducation=Havo&amp;type=Hbo&amp;occupation=Voltijd" TargetMode="External"/><Relationship Id="rId7" Type="http://schemas.openxmlformats.org/officeDocument/2006/relationships/hyperlink" Target="https://decampus.schoolwiki.nl/docs/profielkeuzeformulier-vwo" TargetMode="External"/><Relationship Id="rId2" Type="http://schemas.openxmlformats.org/officeDocument/2006/relationships/hyperlink" Target="https://zoek.officielebekendmakingen.nl/stcrt-2015-14390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campus.schoolwiki.nl/docs/profielkeuzeformulier-havo" TargetMode="External"/><Relationship Id="rId5" Type="http://schemas.openxmlformats.org/officeDocument/2006/relationships/hyperlink" Target="https://www.studiekeuze123.nl/van-profiel-naar-studie/pdf?priorEducation=Vwo&amp;type=Wo&amp;occupation=Voltijd" TargetMode="External"/><Relationship Id="rId4" Type="http://schemas.openxmlformats.org/officeDocument/2006/relationships/hyperlink" Target="https://zoek.officielebekendmakingen.nl/stcrt-2014-11514.html" TargetMode="External"/><Relationship Id="rId9" Type="http://schemas.openxmlformats.org/officeDocument/2006/relationships/hyperlink" Target="https://www.kiesmbo.nl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haelcollege.nl/" TargetMode="External"/><Relationship Id="rId2" Type="http://schemas.openxmlformats.org/officeDocument/2006/relationships/hyperlink" Target="mailto:e.v.helden@michaelcollege.n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633740" y="3467302"/>
            <a:ext cx="6400800" cy="25922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None/>
            </a:pPr>
            <a:endParaRPr lang="nl-NL" sz="2400" dirty="0">
              <a:latin typeface="Verdana" pitchFamily="34" charset="0"/>
            </a:endParaRPr>
          </a:p>
          <a:p>
            <a:pPr marL="0" indent="0" algn="ctr">
              <a:buNone/>
            </a:pPr>
            <a:r>
              <a:rPr lang="nl-NL" sz="2400" dirty="0">
                <a:latin typeface="Verdana" pitchFamily="34" charset="0"/>
              </a:rPr>
              <a:t>Keuzevakken in klas 9</a:t>
            </a:r>
          </a:p>
          <a:p>
            <a:pPr marL="0" indent="0" algn="ctr">
              <a:buNone/>
            </a:pPr>
            <a:r>
              <a:rPr lang="nl-NL" sz="2400" dirty="0">
                <a:latin typeface="Verdana" pitchFamily="34" charset="0"/>
              </a:rPr>
              <a:t>Michael college</a:t>
            </a:r>
          </a:p>
          <a:p>
            <a:pPr marL="0" indent="0" algn="ctr">
              <a:buNone/>
            </a:pPr>
            <a:r>
              <a:rPr lang="nl-NL" sz="2400" dirty="0">
                <a:latin typeface="Verdana" pitchFamily="34" charset="0"/>
              </a:rPr>
              <a:t>5 Februari 2024</a:t>
            </a:r>
          </a:p>
          <a:p>
            <a:pPr marL="0" indent="0" algn="ctr">
              <a:buNone/>
            </a:pPr>
            <a:r>
              <a:rPr lang="nl-NL" sz="2400" dirty="0">
                <a:latin typeface="Verdana" pitchFamily="34" charset="0"/>
              </a:rPr>
              <a:t>Klas 8</a:t>
            </a:r>
          </a:p>
          <a:p>
            <a:pPr marL="0" indent="0" algn="ctr">
              <a:buNone/>
            </a:pPr>
            <a:endParaRPr lang="nl-NL" sz="2400" dirty="0">
              <a:latin typeface="Verdana" pitchFamily="34" charset="0"/>
            </a:endParaRPr>
          </a:p>
          <a:p>
            <a:pPr marL="0" indent="0" algn="ctr">
              <a:buNone/>
            </a:pPr>
            <a:endParaRPr lang="nl-NL" sz="2400" dirty="0">
              <a:latin typeface="Verdana" pitchFamily="34" charset="0"/>
            </a:endParaRPr>
          </a:p>
          <a:p>
            <a:pPr marL="0" indent="0" algn="ctr">
              <a:buNone/>
            </a:pPr>
            <a:endParaRPr lang="nl-NL" sz="2400" dirty="0">
              <a:latin typeface="Verdana" pitchFamily="34" charset="0"/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8112126" y="0"/>
            <a:ext cx="2555875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nl-NL" sz="5400">
              <a:solidFill>
                <a:schemeClr val="tx2"/>
              </a:solidFill>
            </a:endParaRPr>
          </a:p>
        </p:txBody>
      </p:sp>
      <p:pic>
        <p:nvPicPr>
          <p:cNvPr id="2052" name="Picture 4" descr="C:\Users\HEE\AppData\Local\Microsoft\Windows\Temporary Internet Files\Content.Outlook\MRCZE51V\logo_M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539" y="1123951"/>
            <a:ext cx="74453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9539519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rofielkeuze HAVO 202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977" y="686593"/>
            <a:ext cx="4507817" cy="585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73119" y="2106666"/>
            <a:ext cx="36792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WI B – </a:t>
            </a:r>
            <a:r>
              <a:rPr lang="nl-NL" sz="3600" dirty="0">
                <a:solidFill>
                  <a:srgbClr val="FF0000"/>
                </a:solidFill>
              </a:rPr>
              <a:t>BI</a:t>
            </a:r>
            <a:r>
              <a:rPr lang="nl-NL" sz="3600" dirty="0"/>
              <a:t> – </a:t>
            </a:r>
            <a:r>
              <a:rPr lang="nl-NL" sz="3600" dirty="0">
                <a:solidFill>
                  <a:srgbClr val="FF0000"/>
                </a:solidFill>
              </a:rPr>
              <a:t>NA </a:t>
            </a:r>
            <a:r>
              <a:rPr lang="nl-NL" sz="3600" dirty="0"/>
              <a:t>- </a:t>
            </a:r>
            <a:r>
              <a:rPr lang="nl-NL" sz="3600" dirty="0">
                <a:solidFill>
                  <a:srgbClr val="FF0000"/>
                </a:solidFill>
              </a:rPr>
              <a:t>SK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275332" y="3781838"/>
            <a:ext cx="2440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WI  - </a:t>
            </a:r>
            <a:r>
              <a:rPr lang="nl-NL" sz="3600" dirty="0">
                <a:solidFill>
                  <a:srgbClr val="FF0000"/>
                </a:solidFill>
              </a:rPr>
              <a:t>BI</a:t>
            </a:r>
            <a:r>
              <a:rPr lang="nl-NL" sz="3600" dirty="0"/>
              <a:t> -  </a:t>
            </a:r>
            <a:r>
              <a:rPr lang="nl-NL" sz="3600" dirty="0">
                <a:solidFill>
                  <a:srgbClr val="FF0000"/>
                </a:solidFill>
              </a:rPr>
              <a:t>SK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8247502" y="2677326"/>
            <a:ext cx="24860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WI  - EC - </a:t>
            </a:r>
            <a:r>
              <a:rPr lang="nl-NL" sz="3600" dirty="0">
                <a:solidFill>
                  <a:srgbClr val="FF0000"/>
                </a:solidFill>
              </a:rPr>
              <a:t>GS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8247502" y="883920"/>
            <a:ext cx="6880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GS</a:t>
            </a:r>
          </a:p>
        </p:txBody>
      </p:sp>
      <p:sp>
        <p:nvSpPr>
          <p:cNvPr id="3" name="Rechthoek 2"/>
          <p:cNvSpPr/>
          <p:nvPr/>
        </p:nvSpPr>
        <p:spPr>
          <a:xfrm>
            <a:off x="7650897" y="4877344"/>
            <a:ext cx="436385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/>
              <a:t>sociale/dienstverlenende/</a:t>
            </a:r>
          </a:p>
          <a:p>
            <a:r>
              <a:rPr lang="nl-NL" sz="2800" dirty="0"/>
              <a:t>economische/</a:t>
            </a:r>
          </a:p>
          <a:p>
            <a:r>
              <a:rPr lang="nl-NL" sz="2800" dirty="0"/>
              <a:t>kunstzinnige interesse</a:t>
            </a:r>
          </a:p>
          <a:p>
            <a:r>
              <a:rPr lang="nl-NL" sz="2800" dirty="0"/>
              <a:t>               </a:t>
            </a:r>
            <a:r>
              <a:rPr lang="nl-NL" sz="2800" dirty="0">
                <a:solidFill>
                  <a:srgbClr val="FF0000"/>
                </a:solidFill>
              </a:rPr>
              <a:t>CM/EM</a:t>
            </a:r>
            <a:r>
              <a:rPr lang="nl-NL" sz="2800" dirty="0"/>
              <a:t> </a:t>
            </a:r>
          </a:p>
        </p:txBody>
      </p:sp>
      <p:sp>
        <p:nvSpPr>
          <p:cNvPr id="5" name="Rechthoek 4"/>
          <p:cNvSpPr/>
          <p:nvPr/>
        </p:nvSpPr>
        <p:spPr>
          <a:xfrm>
            <a:off x="515267" y="5308232"/>
            <a:ext cx="35373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/>
              <a:t>Exact, technische interesse  </a:t>
            </a:r>
          </a:p>
          <a:p>
            <a:r>
              <a:rPr lang="nl-NL" sz="2800" dirty="0"/>
              <a:t>             </a:t>
            </a:r>
            <a:r>
              <a:rPr lang="nl-NL" sz="2800" dirty="0">
                <a:solidFill>
                  <a:srgbClr val="FF0000"/>
                </a:solidFill>
              </a:rPr>
              <a:t>NG/NT</a:t>
            </a:r>
          </a:p>
        </p:txBody>
      </p:sp>
      <p:sp>
        <p:nvSpPr>
          <p:cNvPr id="11" name="Rechthoek 10"/>
          <p:cNvSpPr/>
          <p:nvPr/>
        </p:nvSpPr>
        <p:spPr>
          <a:xfrm>
            <a:off x="7947503" y="3507320"/>
            <a:ext cx="32410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000" dirty="0">
                <a:solidFill>
                  <a:schemeClr val="accent4">
                    <a:lumMod val="75000"/>
                  </a:schemeClr>
                </a:solidFill>
              </a:rPr>
              <a:t>Denk verder aan vakken als:</a:t>
            </a:r>
          </a:p>
          <a:p>
            <a:pPr algn="ctr"/>
            <a:r>
              <a:rPr lang="nl-NL" sz="2000" dirty="0">
                <a:solidFill>
                  <a:schemeClr val="accent4">
                    <a:lumMod val="75000"/>
                  </a:schemeClr>
                </a:solidFill>
              </a:rPr>
              <a:t> FA – DU – AK – MAW – KUNST - MU</a:t>
            </a:r>
          </a:p>
        </p:txBody>
      </p:sp>
      <p:sp>
        <p:nvSpPr>
          <p:cNvPr id="10" name="Afgeronde rechthoek 9"/>
          <p:cNvSpPr/>
          <p:nvPr/>
        </p:nvSpPr>
        <p:spPr>
          <a:xfrm>
            <a:off x="90794" y="754380"/>
            <a:ext cx="3679212" cy="3997234"/>
          </a:xfrm>
          <a:prstGeom prst="roundRect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Afgeronde rechthoek 11"/>
          <p:cNvSpPr/>
          <p:nvPr/>
        </p:nvSpPr>
        <p:spPr>
          <a:xfrm>
            <a:off x="8122609" y="754380"/>
            <a:ext cx="3679212" cy="3997234"/>
          </a:xfrm>
          <a:prstGeom prst="roundRect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6708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94122"/>
          </a:xfr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/>
          <a:lstStyle/>
          <a:p>
            <a:r>
              <a:rPr lang="nl-NL" dirty="0"/>
              <a:t>              Keuze in klas 9 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1800" dirty="0">
                <a:solidFill>
                  <a:prstClr val="black"/>
                </a:solidFill>
                <a:sym typeface="Wingdings" pitchFamily="2" charset="2"/>
              </a:rPr>
              <a:t>     </a:t>
            </a:r>
            <a:r>
              <a:rPr lang="nl-NL" sz="1800" dirty="0">
                <a:solidFill>
                  <a:srgbClr val="FF0000"/>
                </a:solidFill>
                <a:sym typeface="Wingdings" pitchFamily="2" charset="2"/>
              </a:rPr>
              <a:t>in NG/NT</a:t>
            </a:r>
            <a:r>
              <a:rPr lang="nl-NL" sz="1800" dirty="0">
                <a:solidFill>
                  <a:prstClr val="black"/>
                </a:solidFill>
                <a:sym typeface="Wingdings" pitchFamily="2" charset="2"/>
              </a:rPr>
              <a:t>				</a:t>
            </a:r>
            <a:r>
              <a:rPr lang="nl-NL" sz="1800" dirty="0">
                <a:solidFill>
                  <a:srgbClr val="FF0000"/>
                </a:solidFill>
                <a:sym typeface="Wingdings" pitchFamily="2" charset="2"/>
              </a:rPr>
              <a:t>in EM/CM</a:t>
            </a:r>
          </a:p>
          <a:p>
            <a:pPr marL="0" indent="0">
              <a:buNone/>
            </a:pPr>
            <a:r>
              <a:rPr lang="nl-NL" sz="1800" dirty="0">
                <a:solidFill>
                  <a:prstClr val="black"/>
                </a:solidFill>
                <a:sym typeface="Wingdings" pitchFamily="2" charset="2"/>
              </a:rPr>
              <a:t>	</a:t>
            </a:r>
            <a:endParaRPr lang="nl-NL" dirty="0">
              <a:sym typeface="Wingdings" pitchFamily="2" charset="2"/>
            </a:endParaRPr>
          </a:p>
          <a:p>
            <a:pPr marL="0" indent="0">
              <a:buNone/>
            </a:pPr>
            <a:r>
              <a:rPr lang="nl-NL" dirty="0">
                <a:sym typeface="Wingdings" pitchFamily="2" charset="2"/>
              </a:rPr>
              <a:t>Biologie  		   		Frans</a:t>
            </a:r>
          </a:p>
          <a:p>
            <a:pPr marL="0" indent="0">
              <a:buNone/>
            </a:pPr>
            <a:r>
              <a:rPr lang="nl-NL" sz="1800" dirty="0">
                <a:sym typeface="Wingdings" pitchFamily="2" charset="2"/>
              </a:rPr>
              <a:t>				</a:t>
            </a:r>
          </a:p>
          <a:p>
            <a:pPr marL="0" indent="0">
              <a:buNone/>
            </a:pPr>
            <a:r>
              <a:rPr lang="nl-NL" sz="1800" dirty="0">
                <a:sym typeface="Wingdings" pitchFamily="2" charset="2"/>
              </a:rPr>
              <a:t>	</a:t>
            </a:r>
            <a:endParaRPr lang="nl-NL" dirty="0">
              <a:sym typeface="Wingdings" pitchFamily="2" charset="2"/>
            </a:endParaRPr>
          </a:p>
          <a:p>
            <a:pPr marL="0" indent="0">
              <a:buNone/>
            </a:pPr>
            <a:r>
              <a:rPr lang="nl-NL" dirty="0">
                <a:sym typeface="Wingdings" pitchFamily="2" charset="2"/>
              </a:rPr>
              <a:t>NaSk-1	 	 		Geschiedenis</a:t>
            </a:r>
          </a:p>
          <a:p>
            <a:pPr marL="0" indent="0">
              <a:buNone/>
            </a:pPr>
            <a:endParaRPr lang="nl-NL" sz="1800" dirty="0">
              <a:sym typeface="Wingdings" pitchFamily="2" charset="2"/>
            </a:endParaRP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/>
              <a:t>		en niet gekoppeld aan profielen 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dirty="0"/>
              <a:t>Duits  			</a:t>
            </a:r>
            <a:r>
              <a:rPr lang="nl-NL" dirty="0">
                <a:sym typeface="Wingdings" pitchFamily="2" charset="2"/>
              </a:rPr>
              <a:t>   	Maatschappijkunde</a:t>
            </a:r>
          </a:p>
          <a:p>
            <a:pPr marL="0" indent="0">
              <a:buNone/>
            </a:pPr>
            <a:r>
              <a:rPr lang="nl-NL" sz="1200" dirty="0">
                <a:solidFill>
                  <a:prstClr val="black"/>
                </a:solidFill>
                <a:sym typeface="Wingdings" pitchFamily="2" charset="2"/>
              </a:rPr>
              <a:t>				</a:t>
            </a:r>
          </a:p>
          <a:p>
            <a:pPr marL="0" indent="0">
              <a:buNone/>
            </a:pPr>
            <a:r>
              <a:rPr lang="nl-NL" sz="1800" dirty="0">
                <a:sym typeface="Wingdings" pitchFamily="2" charset="2"/>
              </a:rPr>
              <a:t>					</a:t>
            </a:r>
          </a:p>
        </p:txBody>
      </p:sp>
      <p:sp>
        <p:nvSpPr>
          <p:cNvPr id="5" name="Afgeronde rechthoek 4"/>
          <p:cNvSpPr/>
          <p:nvPr/>
        </p:nvSpPr>
        <p:spPr>
          <a:xfrm>
            <a:off x="1438939" y="1935125"/>
            <a:ext cx="2499823" cy="2424223"/>
          </a:xfrm>
          <a:prstGeom prst="roundRect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Afgeronde rechthoek 5"/>
          <p:cNvSpPr/>
          <p:nvPr/>
        </p:nvSpPr>
        <p:spPr>
          <a:xfrm>
            <a:off x="6096000" y="1935124"/>
            <a:ext cx="2499823" cy="2424223"/>
          </a:xfrm>
          <a:prstGeom prst="roundRect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75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DE1E24-4E6E-8B40-8775-7FB3357E5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495" y="165101"/>
            <a:ext cx="10515600" cy="577850"/>
          </a:xfrm>
        </p:spPr>
        <p:txBody>
          <a:bodyPr>
            <a:normAutofit fontScale="90000"/>
          </a:bodyPr>
          <a:lstStyle/>
          <a:p>
            <a:r>
              <a:rPr lang="nl-NL" dirty="0"/>
              <a:t>Waar komen de keuzes vandaan?</a:t>
            </a:r>
          </a:p>
        </p:txBody>
      </p:sp>
      <p:pic>
        <p:nvPicPr>
          <p:cNvPr id="5" name="Tijdelijke aanduiding voor inhoud 4" descr="Afbeelding met tekst, schermopname, diagram, nummer&#10;&#10;Automatisch gegenereerde beschrijving">
            <a:extLst>
              <a:ext uri="{FF2B5EF4-FFF2-40B4-BE49-F238E27FC236}">
                <a16:creationId xmlns:a16="http://schemas.microsoft.com/office/drawing/2014/main" id="{C4532E12-DD82-433B-6E67-75EFAE094D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550" y="647700"/>
            <a:ext cx="4703491" cy="6143625"/>
          </a:xfrm>
        </p:spPr>
      </p:pic>
      <p:sp>
        <p:nvSpPr>
          <p:cNvPr id="7" name="Stroomdiagram: Proces 6">
            <a:extLst>
              <a:ext uri="{FF2B5EF4-FFF2-40B4-BE49-F238E27FC236}">
                <a16:creationId xmlns:a16="http://schemas.microsoft.com/office/drawing/2014/main" id="{AA569B15-AB6C-5226-4579-56434A4C6411}"/>
              </a:ext>
            </a:extLst>
          </p:cNvPr>
          <p:cNvSpPr/>
          <p:nvPr/>
        </p:nvSpPr>
        <p:spPr>
          <a:xfrm>
            <a:off x="1133476" y="4850131"/>
            <a:ext cx="9420224" cy="45719"/>
          </a:xfrm>
          <a:prstGeom prst="flowChartProces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0923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8239" y="321583"/>
            <a:ext cx="9910355" cy="1080498"/>
          </a:xfr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/>
          <a:lstStyle/>
          <a:p>
            <a:pPr algn="ctr"/>
            <a:r>
              <a:rPr lang="nl-NL" dirty="0"/>
              <a:t>Examenvakken in klas 9 en 10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63552" y="1556792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600" dirty="0"/>
              <a:t>AVO:		Nederlands</a:t>
            </a:r>
          </a:p>
          <a:p>
            <a:pPr marL="0" indent="0">
              <a:buNone/>
            </a:pPr>
            <a:r>
              <a:rPr lang="nl-NL" sz="2600" dirty="0"/>
              <a:t>		Engels</a:t>
            </a:r>
          </a:p>
          <a:p>
            <a:pPr marL="0" indent="0">
              <a:buNone/>
            </a:pPr>
            <a:r>
              <a:rPr lang="nl-NL" sz="2600" dirty="0"/>
              <a:t>		CKV</a:t>
            </a:r>
          </a:p>
          <a:p>
            <a:pPr marL="0" indent="0">
              <a:buNone/>
            </a:pPr>
            <a:r>
              <a:rPr lang="nl-NL" sz="2600" dirty="0"/>
              <a:t>		LO</a:t>
            </a:r>
          </a:p>
          <a:p>
            <a:pPr marL="0" indent="0">
              <a:buNone/>
            </a:pPr>
            <a:r>
              <a:rPr lang="nl-NL" sz="2600" dirty="0"/>
              <a:t>		ML-1 (wordt in klas 10 gegeven)</a:t>
            </a:r>
          </a:p>
          <a:p>
            <a:pPr marL="0" indent="0">
              <a:buNone/>
            </a:pPr>
            <a:r>
              <a:rPr lang="nl-NL" sz="2600" dirty="0" err="1"/>
              <a:t>profielvak</a:t>
            </a:r>
            <a:r>
              <a:rPr lang="nl-NL" sz="2600" dirty="0"/>
              <a:t>:	economie  </a:t>
            </a:r>
          </a:p>
          <a:p>
            <a:pPr marL="0" indent="0">
              <a:buNone/>
            </a:pPr>
            <a:r>
              <a:rPr lang="nl-NL" sz="2600" dirty="0"/>
              <a:t>		wiskunde</a:t>
            </a:r>
          </a:p>
          <a:p>
            <a:pPr marL="0" indent="0">
              <a:buNone/>
            </a:pPr>
            <a:r>
              <a:rPr lang="nl-NL" sz="2600" dirty="0"/>
              <a:t>Vrije deel:	</a:t>
            </a:r>
            <a:r>
              <a:rPr lang="nl-NL" sz="2600" dirty="0">
                <a:solidFill>
                  <a:srgbClr val="FF0000"/>
                </a:solidFill>
              </a:rPr>
              <a:t>Duits / MSK</a:t>
            </a:r>
          </a:p>
          <a:p>
            <a:pPr marL="0" indent="0">
              <a:buNone/>
            </a:pPr>
            <a:r>
              <a:rPr lang="nl-NL" sz="2600" dirty="0"/>
              <a:t>		</a:t>
            </a:r>
            <a:r>
              <a:rPr lang="nl-NL" sz="2600" dirty="0">
                <a:solidFill>
                  <a:srgbClr val="FF0000"/>
                </a:solidFill>
              </a:rPr>
              <a:t>Biologie / Frans</a:t>
            </a:r>
            <a:endParaRPr lang="nl-NL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2600" dirty="0"/>
              <a:t>		</a:t>
            </a:r>
            <a:r>
              <a:rPr lang="nl-NL" sz="2600" dirty="0">
                <a:solidFill>
                  <a:srgbClr val="FF0000"/>
                </a:solidFill>
              </a:rPr>
              <a:t>Nask-1 / </a:t>
            </a:r>
            <a:r>
              <a:rPr lang="nl-NL" sz="2400" dirty="0">
                <a:solidFill>
                  <a:srgbClr val="FF0000"/>
                </a:solidFill>
              </a:rPr>
              <a:t>Geschiedenis </a:t>
            </a:r>
            <a:endParaRPr lang="nl-NL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159233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268760"/>
            <a:ext cx="8229600" cy="558924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nl-NL" dirty="0"/>
              <a:t>MBO of HAVO/VWO wens?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2)   Bij HAVO/VWO-route:  </a:t>
            </a:r>
          </a:p>
          <a:p>
            <a:pPr marL="0" indent="0">
              <a:buNone/>
            </a:pPr>
            <a:r>
              <a:rPr lang="nl-NL" dirty="0"/>
              <a:t>           sociale/dienstverlenende/economische/</a:t>
            </a:r>
          </a:p>
          <a:p>
            <a:pPr marL="0" indent="0">
              <a:buNone/>
            </a:pPr>
            <a:r>
              <a:rPr lang="nl-NL" dirty="0"/>
              <a:t>	kunstzinnige interesse </a:t>
            </a:r>
          </a:p>
          <a:p>
            <a:pPr marL="0" indent="0">
              <a:buNone/>
            </a:pPr>
            <a:r>
              <a:rPr lang="nl-NL" dirty="0"/>
              <a:t>	(A-richting EM/CM: EC, GS, AK)</a:t>
            </a:r>
          </a:p>
          <a:p>
            <a:pPr marL="0" indent="0">
              <a:buNone/>
            </a:pPr>
            <a:r>
              <a:rPr lang="nl-NL" dirty="0"/>
              <a:t>             	 of </a:t>
            </a:r>
          </a:p>
          <a:p>
            <a:pPr marL="0" indent="0">
              <a:buNone/>
            </a:pPr>
            <a:r>
              <a:rPr lang="nl-NL" dirty="0"/>
              <a:t>	Exact, technische interesse </a:t>
            </a:r>
          </a:p>
          <a:p>
            <a:pPr marL="0" indent="0">
              <a:buNone/>
            </a:pPr>
            <a:r>
              <a:rPr lang="nl-NL" dirty="0"/>
              <a:t>	(B-richting NG/NT: Nask-1 / SK, BI)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3)  niveau-inschatting: VWO route haalbaar op termijn?</a:t>
            </a:r>
          </a:p>
          <a:p>
            <a:pPr marL="0" indent="0">
              <a:buNone/>
            </a:pPr>
            <a:r>
              <a:rPr lang="nl-NL" dirty="0"/>
              <a:t>    	minimaal 1 vreemde taal (naast Engels) behouden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3"/>
          <p:cNvSpPr txBox="1">
            <a:spLocks/>
          </p:cNvSpPr>
          <p:nvPr/>
        </p:nvSpPr>
        <p:spPr>
          <a:xfrm>
            <a:off x="755366" y="228600"/>
            <a:ext cx="9565256" cy="762985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dirty="0"/>
              <a:t>Bij keuze: 3 Belangrijkste vragen</a:t>
            </a:r>
          </a:p>
        </p:txBody>
      </p:sp>
    </p:spTree>
    <p:extLst>
      <p:ext uri="{BB962C8B-B14F-4D97-AF65-F5344CB8AC3E}">
        <p14:creationId xmlns:p14="http://schemas.microsoft.com/office/powerpoint/2010/main" val="272711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5029" y="365126"/>
            <a:ext cx="10110652" cy="993412"/>
          </a:xfr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/>
          <a:lstStyle/>
          <a:p>
            <a:pPr algn="ctr"/>
            <a:r>
              <a:rPr lang="nl-NL" dirty="0"/>
              <a:t>Beperkingen MBO 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99533" y="1578057"/>
            <a:ext cx="10056148" cy="4896544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2400" dirty="0">
                <a:solidFill>
                  <a:prstClr val="black"/>
                </a:solidFill>
                <a:latin typeface="Raleway"/>
              </a:rPr>
              <a:t>Soms bijscholing indien een andere richting gekozen wordt.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nl-NL" sz="2400" dirty="0">
              <a:solidFill>
                <a:prstClr val="black"/>
              </a:solidFill>
              <a:latin typeface="Raleway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2400" dirty="0">
                <a:solidFill>
                  <a:prstClr val="black"/>
                </a:solidFill>
                <a:latin typeface="Raleway"/>
              </a:rPr>
              <a:t>De combinaties waarbij strengere eisen worden gesteld aan doorstroming zijn: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nl-NL" sz="2400" dirty="0">
              <a:solidFill>
                <a:prstClr val="black"/>
              </a:solidFill>
              <a:latin typeface="Raleway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nl-NL" sz="2400" dirty="0">
                <a:solidFill>
                  <a:prstClr val="black"/>
                </a:solidFill>
                <a:latin typeface="Raleway"/>
              </a:rPr>
              <a:t>Techniek en procesindustrie (mbo) 	</a:t>
            </a:r>
            <a:r>
              <a:rPr lang="nl-NL" sz="2400" dirty="0">
                <a:solidFill>
                  <a:prstClr val="black"/>
                </a:solidFill>
                <a:latin typeface="Raleway"/>
                <a:sym typeface="Wingdings" panose="05000000000000000000" pitchFamily="2" charset="2"/>
              </a:rPr>
              <a:t></a:t>
            </a:r>
            <a:r>
              <a:rPr lang="nl-NL" sz="2400" dirty="0">
                <a:solidFill>
                  <a:prstClr val="black"/>
                </a:solidFill>
                <a:latin typeface="Raleway"/>
              </a:rPr>
              <a:t> economie (hbo)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endParaRPr lang="nl-NL" sz="2400" dirty="0">
              <a:solidFill>
                <a:prstClr val="black"/>
              </a:solidFill>
              <a:latin typeface="Raleway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nl-NL" sz="2400" dirty="0">
                <a:solidFill>
                  <a:prstClr val="black"/>
                </a:solidFill>
                <a:latin typeface="Raleway"/>
              </a:rPr>
              <a:t>Handel en ondernemerschap (mbo) 	</a:t>
            </a:r>
            <a:r>
              <a:rPr lang="nl-NL" sz="2400" dirty="0">
                <a:solidFill>
                  <a:prstClr val="black"/>
                </a:solidFill>
                <a:latin typeface="Raleway"/>
                <a:sym typeface="Wingdings" panose="05000000000000000000" pitchFamily="2" charset="2"/>
              </a:rPr>
              <a:t></a:t>
            </a:r>
            <a:r>
              <a:rPr lang="nl-NL" sz="2400" dirty="0">
                <a:solidFill>
                  <a:prstClr val="black"/>
                </a:solidFill>
                <a:latin typeface="Raleway"/>
              </a:rPr>
              <a:t> gezondheidszorg (hbo)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2400" dirty="0">
                <a:solidFill>
                  <a:prstClr val="black"/>
                </a:solidFill>
                <a:latin typeface="Raleway"/>
                <a:sym typeface="Wingdings" panose="05000000000000000000" pitchFamily="2" charset="2"/>
              </a:rPr>
              <a:t>						</a:t>
            </a:r>
            <a:r>
              <a:rPr lang="nl-NL" sz="2400" dirty="0">
                <a:solidFill>
                  <a:prstClr val="black"/>
                </a:solidFill>
                <a:latin typeface="Raleway"/>
              </a:rPr>
              <a:t> techniek (hbo)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nl-NL" sz="2400" dirty="0">
              <a:solidFill>
                <a:prstClr val="black"/>
              </a:solidFill>
              <a:latin typeface="Raleway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nl-NL" sz="2400" dirty="0">
                <a:solidFill>
                  <a:prstClr val="black"/>
                </a:solidFill>
                <a:latin typeface="Raleway"/>
              </a:rPr>
              <a:t>Economie en administratie (mbo) 		</a:t>
            </a:r>
            <a:r>
              <a:rPr lang="nl-NL" sz="2400" dirty="0">
                <a:solidFill>
                  <a:prstClr val="black"/>
                </a:solidFill>
                <a:latin typeface="Raleway"/>
                <a:sym typeface="Wingdings" panose="05000000000000000000" pitchFamily="2" charset="2"/>
              </a:rPr>
              <a:t></a:t>
            </a:r>
            <a:r>
              <a:rPr lang="nl-NL" sz="2400" dirty="0">
                <a:solidFill>
                  <a:prstClr val="black"/>
                </a:solidFill>
                <a:latin typeface="Raleway"/>
              </a:rPr>
              <a:t> gezondheidszorg (hbo)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2400" dirty="0">
                <a:solidFill>
                  <a:prstClr val="black"/>
                </a:solidFill>
                <a:latin typeface="Raleway"/>
                <a:sym typeface="Wingdings" panose="05000000000000000000" pitchFamily="2" charset="2"/>
              </a:rPr>
              <a:t>						</a:t>
            </a:r>
            <a:r>
              <a:rPr lang="nl-NL" sz="2400" dirty="0">
                <a:solidFill>
                  <a:prstClr val="black"/>
                </a:solidFill>
                <a:latin typeface="Raleway"/>
              </a:rPr>
              <a:t> techniek (hbo)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nl-NL" sz="2400" dirty="0">
              <a:solidFill>
                <a:prstClr val="black"/>
              </a:solidFill>
              <a:latin typeface="Raleway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nl-NL" sz="2400" dirty="0">
                <a:solidFill>
                  <a:prstClr val="black"/>
                </a:solidFill>
                <a:latin typeface="Raleway"/>
              </a:rPr>
              <a:t>Zorg en welzijn (mbo) 			</a:t>
            </a:r>
            <a:r>
              <a:rPr lang="nl-NL" sz="2400" dirty="0">
                <a:solidFill>
                  <a:prstClr val="black"/>
                </a:solidFill>
                <a:latin typeface="Raleway"/>
                <a:sym typeface="Wingdings" panose="05000000000000000000" pitchFamily="2" charset="2"/>
              </a:rPr>
              <a:t></a:t>
            </a:r>
            <a:r>
              <a:rPr lang="nl-NL" sz="2400" dirty="0">
                <a:solidFill>
                  <a:prstClr val="black"/>
                </a:solidFill>
                <a:latin typeface="Raleway"/>
              </a:rPr>
              <a:t> economie (hbo)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nl-NL" sz="2400" dirty="0">
              <a:solidFill>
                <a:prstClr val="black"/>
              </a:solidFill>
              <a:latin typeface="Raleway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nl-NL" sz="2400" dirty="0">
                <a:solidFill>
                  <a:prstClr val="black"/>
                </a:solidFill>
                <a:latin typeface="Raleway"/>
              </a:rPr>
              <a:t>Voedsel, natuur en leefomgeving (mbo) 	</a:t>
            </a:r>
            <a:r>
              <a:rPr lang="nl-NL" sz="2400" dirty="0">
                <a:solidFill>
                  <a:prstClr val="black"/>
                </a:solidFill>
                <a:latin typeface="Raleway"/>
                <a:sym typeface="Wingdings" panose="05000000000000000000" pitchFamily="2" charset="2"/>
              </a:rPr>
              <a:t></a:t>
            </a:r>
            <a:r>
              <a:rPr lang="nl-NL" sz="2400" dirty="0">
                <a:solidFill>
                  <a:prstClr val="black"/>
                </a:solidFill>
                <a:latin typeface="Raleway"/>
              </a:rPr>
              <a:t> economie (hbo)</a:t>
            </a:r>
          </a:p>
          <a:p>
            <a:pPr marL="0" indent="0">
              <a:buNone/>
            </a:pPr>
            <a:r>
              <a:rPr lang="nl-NL" sz="14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458866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5029" y="365126"/>
            <a:ext cx="10110652" cy="993412"/>
          </a:xfr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/>
          <a:lstStyle/>
          <a:p>
            <a:pPr algn="ctr"/>
            <a:r>
              <a:rPr lang="nl-NL" dirty="0"/>
              <a:t>Beperkingen HAVO 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63552" y="1556792"/>
            <a:ext cx="8604448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sz="2600" dirty="0"/>
              <a:t>MBO-gericht:		</a:t>
            </a:r>
          </a:p>
          <a:p>
            <a:pPr marL="0" indent="0">
              <a:buNone/>
            </a:pPr>
            <a:r>
              <a:rPr lang="nl-NL" sz="2600" dirty="0"/>
              <a:t>	bijna alle keuzes mogelijk</a:t>
            </a:r>
          </a:p>
          <a:p>
            <a:pPr marL="0" indent="0">
              <a:buNone/>
            </a:pPr>
            <a:endParaRPr lang="nl-NL" sz="2600" dirty="0"/>
          </a:p>
          <a:p>
            <a:pPr marL="0" indent="0">
              <a:buNone/>
            </a:pPr>
            <a:r>
              <a:rPr lang="nl-NL" sz="2600" dirty="0"/>
              <a:t>HAVO-gericht  </a:t>
            </a:r>
            <a:endParaRPr lang="nl-NL" sz="2600" dirty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r>
              <a:rPr lang="nl-NL" sz="2600" dirty="0"/>
              <a:t>Duidelijk voorkeur richting CM-EM</a:t>
            </a:r>
          </a:p>
          <a:p>
            <a:pPr marL="400050" lvl="1" indent="0">
              <a:buNone/>
            </a:pPr>
            <a:r>
              <a:rPr lang="nl-NL" sz="2200" dirty="0"/>
              <a:t>	</a:t>
            </a:r>
            <a:r>
              <a:rPr lang="nl-NL" sz="2200" dirty="0">
                <a:sym typeface="Wingdings" pitchFamily="2" charset="2"/>
              </a:rPr>
              <a:t> beste pakket: keuze voor Duits en/of Frans en geschiedenis </a:t>
            </a:r>
          </a:p>
          <a:p>
            <a:pPr marL="514350" indent="-514350">
              <a:buAutoNum type="arabicParenR"/>
            </a:pPr>
            <a:r>
              <a:rPr lang="nl-NL" sz="2600" dirty="0"/>
              <a:t>Duidelijk voorkeur richting NG-NT</a:t>
            </a:r>
          </a:p>
          <a:p>
            <a:pPr marL="400050" lvl="1" indent="0">
              <a:buNone/>
            </a:pPr>
            <a:r>
              <a:rPr lang="nl-NL" sz="2200" dirty="0"/>
              <a:t>	</a:t>
            </a:r>
            <a:r>
              <a:rPr lang="nl-NL" sz="2200" dirty="0">
                <a:sym typeface="Wingdings" pitchFamily="2" charset="2"/>
              </a:rPr>
              <a:t> beste pakket: keuze voor Nask-1 (en liefst biologie en Duits, maar …)</a:t>
            </a:r>
          </a:p>
          <a:p>
            <a:pPr marL="514350" indent="-514350">
              <a:buAutoNum type="arabicParenR"/>
            </a:pPr>
            <a:r>
              <a:rPr lang="nl-NL" sz="2600" dirty="0"/>
              <a:t>richting nog niet zo bekend:</a:t>
            </a:r>
          </a:p>
          <a:p>
            <a:pPr marL="400050" lvl="1" indent="0">
              <a:buNone/>
            </a:pPr>
            <a:r>
              <a:rPr lang="nl-NL" sz="2200" dirty="0"/>
              <a:t>	</a:t>
            </a:r>
            <a:r>
              <a:rPr lang="nl-NL" sz="2200" dirty="0">
                <a:sym typeface="Wingdings" pitchFamily="2" charset="2"/>
              </a:rPr>
              <a:t> beste pakket: keuze voor NaSk-1 (en Frans en/of Duits)</a:t>
            </a:r>
          </a:p>
          <a:p>
            <a:pPr marL="0" indent="0">
              <a:buNone/>
            </a:pPr>
            <a:endParaRPr lang="nl-NL" sz="1400" dirty="0"/>
          </a:p>
          <a:p>
            <a:pPr marL="0" indent="0">
              <a:buNone/>
            </a:pPr>
            <a:r>
              <a:rPr lang="nl-NL" sz="1400" dirty="0"/>
              <a:t>		(GS-NaSk-1  /  FA – BI  /  DU – MSK)</a:t>
            </a:r>
          </a:p>
        </p:txBody>
      </p:sp>
    </p:spTree>
    <p:extLst>
      <p:ext uri="{BB962C8B-B14F-4D97-AF65-F5344CB8AC3E}">
        <p14:creationId xmlns:p14="http://schemas.microsoft.com/office/powerpoint/2010/main" val="4982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7611" y="365125"/>
            <a:ext cx="10040984" cy="975995"/>
          </a:xfr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/>
          <a:lstStyle/>
          <a:p>
            <a:pPr algn="ctr"/>
            <a:r>
              <a:rPr lang="nl-NL" dirty="0"/>
              <a:t>Beperkingen VWO?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63552" y="1556792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600" dirty="0"/>
              <a:t>VWO-gericht: </a:t>
            </a:r>
          </a:p>
          <a:p>
            <a:pPr marL="0" indent="0">
              <a:buNone/>
            </a:pPr>
            <a:endParaRPr lang="nl-NL" sz="2600" dirty="0"/>
          </a:p>
          <a:p>
            <a:pPr marL="514350" indent="-514350">
              <a:buAutoNum type="arabicParenR"/>
            </a:pPr>
            <a:r>
              <a:rPr lang="nl-NL" sz="2600" dirty="0"/>
              <a:t>Duidelijk voorkeur richting CM-EM</a:t>
            </a:r>
          </a:p>
          <a:p>
            <a:pPr marL="400050" lvl="1" indent="0">
              <a:buNone/>
            </a:pPr>
            <a:r>
              <a:rPr lang="nl-NL" sz="2200" dirty="0"/>
              <a:t>	</a:t>
            </a:r>
            <a:r>
              <a:rPr lang="nl-NL" sz="2200" dirty="0">
                <a:sym typeface="Wingdings" pitchFamily="2" charset="2"/>
              </a:rPr>
              <a:t> beste pakket: keuze voor Duits of Frans en geschiedenis </a:t>
            </a:r>
          </a:p>
          <a:p>
            <a:pPr marL="514350" indent="-514350">
              <a:buAutoNum type="arabicParenR"/>
            </a:pPr>
            <a:r>
              <a:rPr lang="nl-NL" sz="2600" dirty="0"/>
              <a:t>Duidelijk voorkeur richting NG-NT</a:t>
            </a:r>
          </a:p>
          <a:p>
            <a:pPr marL="400050" lvl="1" indent="0">
              <a:buNone/>
            </a:pPr>
            <a:r>
              <a:rPr lang="nl-NL" sz="2200" dirty="0"/>
              <a:t>	</a:t>
            </a:r>
            <a:r>
              <a:rPr lang="nl-NL" sz="2200" dirty="0">
                <a:sym typeface="Wingdings" pitchFamily="2" charset="2"/>
              </a:rPr>
              <a:t> beste pakket: keuze voor NaSk-1 en Duits of Frans (liefst 		biologie)  </a:t>
            </a:r>
          </a:p>
          <a:p>
            <a:pPr marL="514350" indent="-514350">
              <a:buAutoNum type="arabicParenR"/>
            </a:pPr>
            <a:r>
              <a:rPr lang="nl-NL" sz="2600" dirty="0"/>
              <a:t>richting nog niet zo bekend:</a:t>
            </a:r>
          </a:p>
          <a:p>
            <a:pPr marL="400050" lvl="1" indent="0">
              <a:buNone/>
            </a:pPr>
            <a:r>
              <a:rPr lang="nl-NL" sz="2200" dirty="0"/>
              <a:t>	</a:t>
            </a:r>
            <a:r>
              <a:rPr lang="nl-NL" sz="2200" dirty="0">
                <a:sym typeface="Wingdings" pitchFamily="2" charset="2"/>
              </a:rPr>
              <a:t> beste pakket: keuze voor NaSk-1 en Duits of Frans (liefst 		biologie)  </a:t>
            </a:r>
          </a:p>
          <a:p>
            <a:pPr marL="400050" lvl="1" indent="0">
              <a:buNone/>
            </a:pPr>
            <a:endParaRPr lang="nl-NL" sz="2200" dirty="0">
              <a:sym typeface="Wingdings" pitchFamily="2" charset="2"/>
            </a:endParaRPr>
          </a:p>
          <a:p>
            <a:pPr marL="400050" lvl="1" indent="0">
              <a:buNone/>
            </a:pPr>
            <a:r>
              <a:rPr lang="nl-NL" sz="1600" dirty="0"/>
              <a:t>		(</a:t>
            </a:r>
            <a:r>
              <a:rPr lang="nl-NL" sz="1400" dirty="0"/>
              <a:t>GS-NaSk-1  /  FA – BI  /  DU – MSK)</a:t>
            </a:r>
          </a:p>
          <a:p>
            <a:pPr marL="400050" lvl="1" indent="0">
              <a:buNone/>
            </a:pPr>
            <a:endParaRPr lang="nl-NL" sz="2200" dirty="0">
              <a:sym typeface="Wingdings" pitchFamily="2" charset="2"/>
            </a:endParaRPr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00945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8902" y="285901"/>
            <a:ext cx="10067109" cy="1045663"/>
          </a:xfr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/>
          <a:lstStyle/>
          <a:p>
            <a:pPr algn="ctr"/>
            <a:r>
              <a:rPr lang="nl-NL" dirty="0"/>
              <a:t>Escape?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04027" y="1485900"/>
            <a:ext cx="9971693" cy="5159024"/>
          </a:xfrm>
        </p:spPr>
        <p:txBody>
          <a:bodyPr>
            <a:normAutofit fontScale="92500" lnSpcReduction="10000"/>
          </a:bodyPr>
          <a:lstStyle/>
          <a:p>
            <a:pPr marL="400050" lvl="1" indent="0">
              <a:buNone/>
            </a:pPr>
            <a:r>
              <a:rPr lang="nl-NL" sz="2800" dirty="0">
                <a:sym typeface="Wingdings" pitchFamily="2" charset="2"/>
              </a:rPr>
              <a:t>Door aanwezigheid van periodelessen zijn er enkele vakken die na klas 10 weer opnieuw gekozen kunnen worden (met soms een kleine inhaalslag te maken):</a:t>
            </a:r>
          </a:p>
          <a:p>
            <a:pPr marL="400050" lvl="1" indent="0">
              <a:buNone/>
            </a:pPr>
            <a:endParaRPr lang="nl-NL" sz="2800" dirty="0">
              <a:sym typeface="Wingdings" pitchFamily="2" charset="2"/>
            </a:endParaRPr>
          </a:p>
          <a:p>
            <a:pPr marL="400050" lvl="1" indent="0">
              <a:buNone/>
            </a:pPr>
            <a:r>
              <a:rPr lang="nl-NL" sz="2800" dirty="0">
                <a:sym typeface="Wingdings" pitchFamily="2" charset="2"/>
              </a:rPr>
              <a:t>biologie               (ook op MH hebben leerlingen nog maar 1 				jaar biologie gehad)</a:t>
            </a:r>
          </a:p>
          <a:p>
            <a:pPr marL="400050" lvl="1" indent="0">
              <a:buNone/>
            </a:pPr>
            <a:endParaRPr lang="nl-NL" sz="2800" dirty="0">
              <a:sym typeface="Wingdings" pitchFamily="2" charset="2"/>
            </a:endParaRPr>
          </a:p>
          <a:p>
            <a:pPr marL="400050" lvl="1" indent="0">
              <a:buNone/>
            </a:pPr>
            <a:r>
              <a:rPr lang="nl-NL" sz="2800" dirty="0">
                <a:sym typeface="Wingdings" pitchFamily="2" charset="2"/>
              </a:rPr>
              <a:t>geschiedenis      (werkt in thema’s, nieuwe start)</a:t>
            </a:r>
          </a:p>
          <a:p>
            <a:pPr marL="400050" lvl="1" indent="0">
              <a:buNone/>
            </a:pPr>
            <a:endParaRPr lang="nl-NL" sz="2800" dirty="0">
              <a:sym typeface="Wingdings" pitchFamily="2" charset="2"/>
            </a:endParaRPr>
          </a:p>
          <a:p>
            <a:pPr marL="400050" lvl="1" indent="0">
              <a:buNone/>
            </a:pPr>
            <a:r>
              <a:rPr lang="nl-NL" sz="2800" dirty="0">
                <a:sym typeface="Wingdings" pitchFamily="2" charset="2"/>
              </a:rPr>
              <a:t>aardrijkskunde  (werkt in thema’s, nieuwe start)</a:t>
            </a:r>
          </a:p>
          <a:p>
            <a:pPr marL="400050" lvl="1" indent="0">
              <a:buNone/>
            </a:pPr>
            <a:endParaRPr lang="nl-NL" sz="2800" dirty="0">
              <a:sym typeface="Wingdings" pitchFamily="2" charset="2"/>
            </a:endParaRPr>
          </a:p>
          <a:p>
            <a:pPr marL="400050" lvl="1" indent="0">
              <a:buNone/>
            </a:pPr>
            <a:r>
              <a:rPr lang="nl-NL" sz="2800" dirty="0">
                <a:sym typeface="Wingdings" pitchFamily="2" charset="2"/>
              </a:rPr>
              <a:t>maatschappijwetenschappen</a:t>
            </a:r>
          </a:p>
          <a:p>
            <a:pPr marL="400050" lvl="1" indent="0">
              <a:buNone/>
            </a:pPr>
            <a:r>
              <a:rPr lang="nl-NL" sz="1600" dirty="0"/>
              <a:t>		</a:t>
            </a:r>
          </a:p>
          <a:p>
            <a:pPr marL="400050" lvl="1" indent="0">
              <a:buNone/>
            </a:pPr>
            <a:r>
              <a:rPr lang="nl-NL" sz="1600" dirty="0"/>
              <a:t>                                                            (</a:t>
            </a:r>
            <a:r>
              <a:rPr lang="nl-NL" sz="1400" dirty="0"/>
              <a:t>GS-NaSk-1  /  FA – BI  /  DU – MSK)</a:t>
            </a:r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59446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9863" y="365125"/>
            <a:ext cx="9980024" cy="930275"/>
          </a:xfr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/>
          <a:lstStyle/>
          <a:p>
            <a:r>
              <a:rPr lang="nl-NL" dirty="0"/>
              <a:t>                            Tijdstraject: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1662" y="1596331"/>
            <a:ext cx="9228225" cy="4896544"/>
          </a:xfrm>
        </p:spPr>
        <p:txBody>
          <a:bodyPr>
            <a:normAutofit fontScale="85000" lnSpcReduction="20000"/>
          </a:bodyPr>
          <a:lstStyle/>
          <a:p>
            <a:r>
              <a:rPr lang="nl-NL" sz="2400" dirty="0">
                <a:sym typeface="Wingdings" pitchFamily="2" charset="2"/>
              </a:rPr>
              <a:t>Uitleg leerlingen keuzemogelijkheden bij overgang naar klas 9</a:t>
            </a:r>
          </a:p>
          <a:p>
            <a:endParaRPr lang="nl-NL" sz="2400" dirty="0">
              <a:sym typeface="Wingdings" pitchFamily="2" charset="2"/>
            </a:endParaRPr>
          </a:p>
          <a:p>
            <a:r>
              <a:rPr lang="nl-NL" sz="2400" dirty="0">
                <a:sym typeface="Wingdings" pitchFamily="2" charset="2"/>
              </a:rPr>
              <a:t>Uitleg ouders keuzemogelijkheden bij overgang naar klas 9 in februari</a:t>
            </a:r>
          </a:p>
          <a:p>
            <a:endParaRPr lang="nl-NL" sz="2400" dirty="0">
              <a:sym typeface="Wingdings" pitchFamily="2" charset="2"/>
            </a:endParaRPr>
          </a:p>
          <a:p>
            <a:r>
              <a:rPr lang="nl-NL" sz="2400" dirty="0">
                <a:sym typeface="Wingdings" pitchFamily="2" charset="2"/>
              </a:rPr>
              <a:t>Werken met decanenprogramma Qompas ( om jezelf te leren kennen). </a:t>
            </a:r>
          </a:p>
          <a:p>
            <a:pPr marL="0" indent="0">
              <a:buNone/>
            </a:pPr>
            <a:r>
              <a:rPr lang="nl-NL" sz="2400" dirty="0">
                <a:sym typeface="Wingdings" pitchFamily="2" charset="2"/>
              </a:rPr>
              <a:t>    in februari / maart. </a:t>
            </a:r>
          </a:p>
          <a:p>
            <a:pPr marL="0" indent="0">
              <a:buNone/>
            </a:pPr>
            <a:endParaRPr lang="nl-NL" sz="2400" dirty="0">
              <a:sym typeface="Wingdings" pitchFamily="2" charset="2"/>
            </a:endParaRPr>
          </a:p>
          <a:p>
            <a:r>
              <a:rPr lang="nl-NL" sz="2400" dirty="0">
                <a:sym typeface="Wingdings" pitchFamily="2" charset="2"/>
              </a:rPr>
              <a:t>Leerlingen kennis laten maken met “keuze” vakken</a:t>
            </a:r>
          </a:p>
          <a:p>
            <a:pPr marL="0" indent="0">
              <a:buNone/>
            </a:pPr>
            <a:endParaRPr lang="nl-NL" sz="2400" dirty="0">
              <a:sym typeface="Wingdings" pitchFamily="2" charset="2"/>
            </a:endParaRPr>
          </a:p>
          <a:p>
            <a:r>
              <a:rPr lang="nl-NL" sz="2400" dirty="0">
                <a:sym typeface="Wingdings" pitchFamily="2" charset="2"/>
              </a:rPr>
              <a:t>Definitieve keuze leerling. In de tussenliggende periode gesprek met decaan mogelijk.</a:t>
            </a:r>
          </a:p>
          <a:p>
            <a:pPr marL="0" indent="0">
              <a:buNone/>
            </a:pPr>
            <a:endParaRPr lang="nl-NL" sz="2400" dirty="0">
              <a:sym typeface="Wingdings" pitchFamily="2" charset="2"/>
            </a:endParaRPr>
          </a:p>
          <a:p>
            <a:r>
              <a:rPr lang="nl-NL" sz="2400" dirty="0">
                <a:sym typeface="Wingdings" pitchFamily="2" charset="2"/>
              </a:rPr>
              <a:t>2</a:t>
            </a:r>
            <a:r>
              <a:rPr lang="nl-NL" sz="2400" baseline="30000" dirty="0">
                <a:sym typeface="Wingdings" pitchFamily="2" charset="2"/>
              </a:rPr>
              <a:t>e</a:t>
            </a:r>
            <a:r>
              <a:rPr lang="nl-NL" sz="2400" dirty="0">
                <a:sym typeface="Wingdings" pitchFamily="2" charset="2"/>
              </a:rPr>
              <a:t> tussenrapport “advies niveau” voor welke klas. Niet mee eens, dan gesprek aanvragen met teamleider. Eind april definitieve indeling. </a:t>
            </a:r>
          </a:p>
          <a:p>
            <a:endParaRPr lang="nl-NL" sz="2400" dirty="0">
              <a:sym typeface="Wingdings" pitchFamily="2" charset="2"/>
            </a:endParaRPr>
          </a:p>
          <a:p>
            <a:endParaRPr lang="nl-NL" sz="2400" dirty="0">
              <a:sym typeface="Wingdings" pitchFamily="2" charset="2"/>
            </a:endParaRPr>
          </a:p>
          <a:p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424071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12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/>
              <a:t>Inhoud: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Onderwijssysteem in Nederland en hoe zit dit op het Michaelcollege</a:t>
            </a:r>
          </a:p>
          <a:p>
            <a:endParaRPr lang="nl-NL" dirty="0"/>
          </a:p>
          <a:p>
            <a:r>
              <a:rPr lang="nl-NL" dirty="0"/>
              <a:t>Keuzes op het Michaelcollege</a:t>
            </a:r>
          </a:p>
          <a:p>
            <a:endParaRPr lang="nl-NL" dirty="0"/>
          </a:p>
          <a:p>
            <a:r>
              <a:rPr lang="nl-NL" dirty="0"/>
              <a:t>Welke keuze is verstandig?</a:t>
            </a:r>
          </a:p>
          <a:p>
            <a:endParaRPr lang="nl-NL" dirty="0"/>
          </a:p>
          <a:p>
            <a:r>
              <a:rPr lang="nl-NL" dirty="0"/>
              <a:t>Escape na klas 10</a:t>
            </a:r>
          </a:p>
          <a:p>
            <a:endParaRPr lang="nl-NL" dirty="0"/>
          </a:p>
          <a:p>
            <a:r>
              <a:rPr lang="nl-NL" dirty="0"/>
              <a:t>Tijdtraject</a:t>
            </a:r>
          </a:p>
          <a:p>
            <a:endParaRPr lang="nl-NL" dirty="0"/>
          </a:p>
          <a:p>
            <a:r>
              <a:rPr lang="nl-NL" dirty="0"/>
              <a:t>Handige sites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tel 3"/>
          <p:cNvSpPr txBox="1">
            <a:spLocks/>
          </p:cNvSpPr>
          <p:nvPr/>
        </p:nvSpPr>
        <p:spPr>
          <a:xfrm>
            <a:off x="551927" y="346167"/>
            <a:ext cx="10682130" cy="994122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dirty="0"/>
              <a:t>Voorlichting klas 8  op 5 februari 2024</a:t>
            </a:r>
          </a:p>
        </p:txBody>
      </p:sp>
    </p:spTree>
    <p:extLst>
      <p:ext uri="{BB962C8B-B14F-4D97-AF65-F5344CB8AC3E}">
        <p14:creationId xmlns:p14="http://schemas.microsoft.com/office/powerpoint/2010/main" val="29172763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585B29-51FB-49FD-8E07-7E4ECD5C7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365125"/>
            <a:ext cx="9736183" cy="73215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nl-NL" dirty="0"/>
              <a:t>Handige sites e.d.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DF5A95-1A88-431A-831D-A45A43C8D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0869" y="1377180"/>
            <a:ext cx="8229600" cy="5001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400" b="1" dirty="0"/>
              <a:t>Voor HAVO/VWO-gerichte leerlingen:</a:t>
            </a:r>
          </a:p>
          <a:p>
            <a:pPr marL="0" indent="0">
              <a:buNone/>
            </a:pPr>
            <a:r>
              <a:rPr lang="nl-NL" sz="1800" dirty="0"/>
              <a:t>Vooropleidingseisen HAVO voor HBO: </a:t>
            </a:r>
            <a:r>
              <a:rPr lang="nl-NL" sz="1800" dirty="0">
                <a:hlinkClick r:id="rId2"/>
              </a:rPr>
              <a:t>https://zoek.officielebekendmakingen.nl/stcrt-2015-14390.html</a:t>
            </a:r>
            <a:r>
              <a:rPr lang="nl-NL" sz="1800" dirty="0"/>
              <a:t>  of </a:t>
            </a:r>
            <a:r>
              <a:rPr lang="nl-NL" sz="1800" dirty="0">
                <a:hlinkClick r:id="rId3"/>
              </a:rPr>
              <a:t>Profiel naar studie (studiekeuze123.nl)</a:t>
            </a:r>
            <a:r>
              <a:rPr lang="nl-NL" sz="1800" dirty="0"/>
              <a:t> </a:t>
            </a:r>
          </a:p>
          <a:p>
            <a:pPr marL="0" indent="0">
              <a:buNone/>
            </a:pPr>
            <a:r>
              <a:rPr lang="nl-NL" sz="1800" dirty="0"/>
              <a:t>Vooropleidingseisen VWO voor WO: </a:t>
            </a:r>
            <a:r>
              <a:rPr lang="nl-NL" sz="1800" dirty="0">
                <a:hlinkClick r:id="rId4"/>
              </a:rPr>
              <a:t>https://zoek.officielebekendmakingen.nl/stcrt-2014-11514.html</a:t>
            </a:r>
            <a:r>
              <a:rPr lang="nl-NL" sz="1800" dirty="0"/>
              <a:t> of </a:t>
            </a:r>
            <a:r>
              <a:rPr lang="nl-NL" sz="1800" dirty="0">
                <a:hlinkClick r:id="rId5"/>
              </a:rPr>
              <a:t>Profiel naar studie (studiekeuze123.nl)</a:t>
            </a: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/>
              <a:t>Profielkeuzeformulier HAVO/VWO voor Markenhage als voorbeeld:</a:t>
            </a:r>
          </a:p>
          <a:p>
            <a:pPr marL="0" indent="0">
              <a:buNone/>
            </a:pPr>
            <a:r>
              <a:rPr lang="nl-NL" sz="1800" dirty="0">
                <a:hlinkClick r:id="rId6"/>
              </a:rPr>
              <a:t>Havo: Documenten - Schoolwiki De Campus</a:t>
            </a:r>
            <a:r>
              <a:rPr lang="nl-NL" sz="1800" dirty="0"/>
              <a:t> </a:t>
            </a:r>
          </a:p>
          <a:p>
            <a:pPr marL="0" indent="0">
              <a:buNone/>
            </a:pPr>
            <a:r>
              <a:rPr lang="nl-NL" sz="1800" dirty="0">
                <a:hlinkClick r:id="rId7"/>
              </a:rPr>
              <a:t>VWO: Documenten - Schoolwiki De Campus</a:t>
            </a: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/>
              <a:t>Studiekeuze algemeen voor HBO / WO: </a:t>
            </a:r>
            <a:r>
              <a:rPr lang="nl-NL" sz="1800" dirty="0">
                <a:hlinkClick r:id="rId8"/>
              </a:rPr>
              <a:t>https://www.studiekeuze123.nl/</a:t>
            </a:r>
            <a:r>
              <a:rPr lang="nl-NL" sz="1800" dirty="0"/>
              <a:t> 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2400" b="1" dirty="0"/>
              <a:t>Voor MBO-gerichte leerlingen:</a:t>
            </a:r>
          </a:p>
          <a:p>
            <a:pPr marL="0" indent="0">
              <a:buNone/>
            </a:pPr>
            <a:endParaRPr lang="nl-NL" sz="1100" b="1" dirty="0"/>
          </a:p>
          <a:p>
            <a:pPr marL="0" indent="0">
              <a:buNone/>
            </a:pPr>
            <a:r>
              <a:rPr lang="nl-NL" sz="1800" dirty="0"/>
              <a:t>MBO opleidingen:  </a:t>
            </a:r>
            <a:r>
              <a:rPr lang="nl-NL" sz="1800" dirty="0">
                <a:hlinkClick r:id="rId9"/>
              </a:rPr>
              <a:t>https://www.kiesmbo.nl/</a:t>
            </a:r>
            <a:r>
              <a:rPr lang="nl-NL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7321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66948" y="378538"/>
            <a:ext cx="9875521" cy="1143000"/>
          </a:xfr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/>
          <a:lstStyle/>
          <a:p>
            <a:pPr algn="ctr"/>
            <a:r>
              <a:rPr lang="nl-NL" dirty="0"/>
              <a:t>Vragen / opmerkingen 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		</a:t>
            </a:r>
            <a:r>
              <a:rPr lang="nl-NL" dirty="0">
                <a:hlinkClick r:id="rId2"/>
              </a:rPr>
              <a:t>e.v.helden@michaelcollege.nl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		  decaan Michaelcollege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1800" dirty="0"/>
              <a:t>Presentatie binnenkort terug te vinden op </a:t>
            </a:r>
          </a:p>
          <a:p>
            <a:pPr marL="0" indent="0">
              <a:buNone/>
            </a:pPr>
            <a:r>
              <a:rPr lang="nl-NL" sz="1800" dirty="0">
                <a:hlinkClick r:id="rId3"/>
              </a:rPr>
              <a:t>www.michaelcollege.nl</a:t>
            </a:r>
            <a:r>
              <a:rPr lang="nl-NL" sz="1800" dirty="0"/>
              <a:t> </a:t>
            </a:r>
            <a:r>
              <a:rPr lang="nl-NL" sz="1800" dirty="0">
                <a:sym typeface="Wingdings" pitchFamily="2" charset="2"/>
              </a:rPr>
              <a:t> organisatie en documenten  overgang, examens en decanaat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298113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nderwijskiez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" y="582249"/>
            <a:ext cx="7647305" cy="599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hoek 4"/>
          <p:cNvSpPr/>
          <p:nvPr/>
        </p:nvSpPr>
        <p:spPr>
          <a:xfrm>
            <a:off x="474921" y="623777"/>
            <a:ext cx="4820093" cy="3544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tel 3"/>
          <p:cNvSpPr txBox="1">
            <a:spLocks/>
          </p:cNvSpPr>
          <p:nvPr/>
        </p:nvSpPr>
        <p:spPr>
          <a:xfrm>
            <a:off x="1788544" y="206830"/>
            <a:ext cx="8229600" cy="994122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dirty="0"/>
              <a:t>Schema Nederlands onderwijs</a:t>
            </a:r>
          </a:p>
        </p:txBody>
      </p:sp>
    </p:spTree>
    <p:extLst>
      <p:ext uri="{BB962C8B-B14F-4D97-AF65-F5344CB8AC3E}">
        <p14:creationId xmlns:p14="http://schemas.microsoft.com/office/powerpoint/2010/main" val="3745865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nderwijskiez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82" y="598696"/>
            <a:ext cx="7647305" cy="599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al 3"/>
          <p:cNvSpPr/>
          <p:nvPr/>
        </p:nvSpPr>
        <p:spPr>
          <a:xfrm>
            <a:off x="1576251" y="2412274"/>
            <a:ext cx="3187338" cy="2804160"/>
          </a:xfrm>
          <a:prstGeom prst="ellipse">
            <a:avLst/>
          </a:prstGeom>
          <a:solidFill>
            <a:schemeClr val="accent2">
              <a:lumMod val="75000"/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/>
          <p:cNvSpPr txBox="1"/>
          <p:nvPr/>
        </p:nvSpPr>
        <p:spPr>
          <a:xfrm>
            <a:off x="3039292" y="5216434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Klas 8</a:t>
            </a:r>
          </a:p>
        </p:txBody>
      </p:sp>
      <p:sp>
        <p:nvSpPr>
          <p:cNvPr id="5" name="Rechthoek 4"/>
          <p:cNvSpPr/>
          <p:nvPr/>
        </p:nvSpPr>
        <p:spPr>
          <a:xfrm>
            <a:off x="243538" y="655776"/>
            <a:ext cx="4820093" cy="3544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tel 3"/>
          <p:cNvSpPr txBox="1">
            <a:spLocks/>
          </p:cNvSpPr>
          <p:nvPr/>
        </p:nvSpPr>
        <p:spPr>
          <a:xfrm>
            <a:off x="1650521" y="264668"/>
            <a:ext cx="8229600" cy="994122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dirty="0"/>
              <a:t>Waar zitten we nu?</a:t>
            </a:r>
          </a:p>
        </p:txBody>
      </p:sp>
    </p:spTree>
    <p:extLst>
      <p:ext uri="{BB962C8B-B14F-4D97-AF65-F5344CB8AC3E}">
        <p14:creationId xmlns:p14="http://schemas.microsoft.com/office/powerpoint/2010/main" val="2561473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2757489" y="5445125"/>
            <a:ext cx="6645275" cy="647700"/>
          </a:xfrm>
          <a:prstGeom prst="rect">
            <a:avLst/>
          </a:prstGeom>
          <a:solidFill>
            <a:srgbClr val="FEF8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2773363" y="4797426"/>
            <a:ext cx="658812" cy="517525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dirty="0">
                <a:solidFill>
                  <a:prstClr val="black"/>
                </a:solidFill>
              </a:rPr>
              <a:t>WI M</a:t>
            </a:r>
          </a:p>
        </p:txBody>
      </p:sp>
      <p:sp>
        <p:nvSpPr>
          <p:cNvPr id="13" name="Rechthoek 12"/>
          <p:cNvSpPr/>
          <p:nvPr/>
        </p:nvSpPr>
        <p:spPr>
          <a:xfrm>
            <a:off x="3476625" y="4797426"/>
            <a:ext cx="674688" cy="517525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dirty="0">
                <a:solidFill>
                  <a:prstClr val="black"/>
                </a:solidFill>
              </a:rPr>
              <a:t>WI HV</a:t>
            </a:r>
          </a:p>
        </p:txBody>
      </p:sp>
      <p:sp>
        <p:nvSpPr>
          <p:cNvPr id="14" name="Rechthoek 13"/>
          <p:cNvSpPr/>
          <p:nvPr/>
        </p:nvSpPr>
        <p:spPr>
          <a:xfrm>
            <a:off x="4224339" y="4799014"/>
            <a:ext cx="935037" cy="515937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dirty="0">
                <a:solidFill>
                  <a:prstClr val="black"/>
                </a:solidFill>
              </a:rPr>
              <a:t>FA/DU M</a:t>
            </a:r>
          </a:p>
        </p:txBody>
      </p:sp>
      <p:sp>
        <p:nvSpPr>
          <p:cNvPr id="15" name="Rechthoek 14"/>
          <p:cNvSpPr/>
          <p:nvPr/>
        </p:nvSpPr>
        <p:spPr>
          <a:xfrm>
            <a:off x="7773989" y="4775200"/>
            <a:ext cx="1601787" cy="53975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dirty="0">
                <a:solidFill>
                  <a:prstClr val="black"/>
                </a:solidFill>
              </a:rPr>
              <a:t>EN / NE HV</a:t>
            </a:r>
          </a:p>
        </p:txBody>
      </p:sp>
      <p:sp>
        <p:nvSpPr>
          <p:cNvPr id="16" name="Rechthoek 15"/>
          <p:cNvSpPr/>
          <p:nvPr/>
        </p:nvSpPr>
        <p:spPr>
          <a:xfrm>
            <a:off x="5232400" y="4786314"/>
            <a:ext cx="935038" cy="528637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dirty="0">
                <a:solidFill>
                  <a:prstClr val="black"/>
                </a:solidFill>
              </a:rPr>
              <a:t>FA/DU HV</a:t>
            </a:r>
          </a:p>
        </p:txBody>
      </p:sp>
      <p:sp>
        <p:nvSpPr>
          <p:cNvPr id="11" name="Rechthoek 10"/>
          <p:cNvSpPr/>
          <p:nvPr/>
        </p:nvSpPr>
        <p:spPr>
          <a:xfrm>
            <a:off x="2782889" y="3158282"/>
            <a:ext cx="2348423" cy="1508969"/>
          </a:xfrm>
          <a:prstGeom prst="rect">
            <a:avLst/>
          </a:prstGeom>
          <a:solidFill>
            <a:srgbClr val="FBFB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solidFill>
                  <a:srgbClr val="FF0000"/>
                </a:solidFill>
              </a:rPr>
              <a:t>Niveaugroep HV </a:t>
            </a:r>
          </a:p>
        </p:txBody>
      </p:sp>
      <p:sp>
        <p:nvSpPr>
          <p:cNvPr id="19" name="Rechthoek 18"/>
          <p:cNvSpPr/>
          <p:nvPr/>
        </p:nvSpPr>
        <p:spPr>
          <a:xfrm>
            <a:off x="7543801" y="3133725"/>
            <a:ext cx="1858963" cy="1530350"/>
          </a:xfrm>
          <a:prstGeom prst="rect">
            <a:avLst/>
          </a:prstGeom>
          <a:solidFill>
            <a:srgbClr val="FBFB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Niveaugroep M</a:t>
            </a:r>
          </a:p>
        </p:txBody>
      </p:sp>
      <p:sp>
        <p:nvSpPr>
          <p:cNvPr id="43042" name="Tekstvak 53"/>
          <p:cNvSpPr txBox="1">
            <a:spLocks noChangeArrowheads="1"/>
          </p:cNvSpPr>
          <p:nvPr/>
        </p:nvSpPr>
        <p:spPr bwMode="auto">
          <a:xfrm>
            <a:off x="1655763" y="5367338"/>
            <a:ext cx="4889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43043" name="Rechthoek 54"/>
          <p:cNvSpPr>
            <a:spLocks noChangeArrowheads="1"/>
          </p:cNvSpPr>
          <p:nvPr/>
        </p:nvSpPr>
        <p:spPr bwMode="auto">
          <a:xfrm>
            <a:off x="1689100" y="4667251"/>
            <a:ext cx="4187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Font typeface="Arial" charset="0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43044" name="Rechthoek 57"/>
          <p:cNvSpPr>
            <a:spLocks noChangeArrowheads="1"/>
          </p:cNvSpPr>
          <p:nvPr/>
        </p:nvSpPr>
        <p:spPr bwMode="auto">
          <a:xfrm>
            <a:off x="1693863" y="3908426"/>
            <a:ext cx="4187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Font typeface="Arial" charset="0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43045" name="Rechthoek 58"/>
          <p:cNvSpPr>
            <a:spLocks noChangeArrowheads="1"/>
          </p:cNvSpPr>
          <p:nvPr/>
        </p:nvSpPr>
        <p:spPr bwMode="auto">
          <a:xfrm>
            <a:off x="1524001" y="2974976"/>
            <a:ext cx="6527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Font typeface="Arial" charset="0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45" name="Rechthoek 44"/>
          <p:cNvSpPr/>
          <p:nvPr/>
        </p:nvSpPr>
        <p:spPr>
          <a:xfrm>
            <a:off x="6288088" y="4775200"/>
            <a:ext cx="1255712" cy="53975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dirty="0">
                <a:solidFill>
                  <a:prstClr val="black"/>
                </a:solidFill>
              </a:rPr>
              <a:t>EN / NE M</a:t>
            </a: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53771B6C-2B45-45EC-826C-4691C246F8DB}"/>
              </a:ext>
            </a:extLst>
          </p:cNvPr>
          <p:cNvSpPr/>
          <p:nvPr/>
        </p:nvSpPr>
        <p:spPr>
          <a:xfrm>
            <a:off x="5408075" y="3158282"/>
            <a:ext cx="1858963" cy="1523356"/>
          </a:xfrm>
          <a:prstGeom prst="rect">
            <a:avLst/>
          </a:prstGeom>
          <a:solidFill>
            <a:srgbClr val="FBFB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Niveaugroep MH of H</a:t>
            </a:r>
          </a:p>
        </p:txBody>
      </p:sp>
      <p:sp>
        <p:nvSpPr>
          <p:cNvPr id="38" name="Rechthoek 37">
            <a:extLst>
              <a:ext uri="{FF2B5EF4-FFF2-40B4-BE49-F238E27FC236}">
                <a16:creationId xmlns:a16="http://schemas.microsoft.com/office/drawing/2014/main" id="{249E0822-5D93-402C-8AE0-A6F826280436}"/>
              </a:ext>
            </a:extLst>
          </p:cNvPr>
          <p:cNvSpPr/>
          <p:nvPr/>
        </p:nvSpPr>
        <p:spPr>
          <a:xfrm>
            <a:off x="2773363" y="1916113"/>
            <a:ext cx="2159000" cy="576262"/>
          </a:xfrm>
          <a:prstGeom prst="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solidFill>
                  <a:prstClr val="black"/>
                </a:solidFill>
              </a:rPr>
              <a:t>VWO-4</a:t>
            </a:r>
          </a:p>
        </p:txBody>
      </p:sp>
      <p:sp>
        <p:nvSpPr>
          <p:cNvPr id="40" name="Rechthoek 39">
            <a:extLst>
              <a:ext uri="{FF2B5EF4-FFF2-40B4-BE49-F238E27FC236}">
                <a16:creationId xmlns:a16="http://schemas.microsoft.com/office/drawing/2014/main" id="{9DCE20ED-616D-4A45-A2D1-D72E9112B791}"/>
              </a:ext>
            </a:extLst>
          </p:cNvPr>
          <p:cNvSpPr/>
          <p:nvPr/>
        </p:nvSpPr>
        <p:spPr>
          <a:xfrm>
            <a:off x="5087939" y="1916113"/>
            <a:ext cx="2160587" cy="576262"/>
          </a:xfrm>
          <a:prstGeom prst="rect">
            <a:avLst/>
          </a:prstGeom>
          <a:solidFill>
            <a:srgbClr val="A5DF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solidFill>
                  <a:prstClr val="black"/>
                </a:solidFill>
              </a:rPr>
              <a:t>HAVO-4</a:t>
            </a:r>
          </a:p>
        </p:txBody>
      </p:sp>
      <p:sp>
        <p:nvSpPr>
          <p:cNvPr id="41" name="Rechthoek 40">
            <a:extLst>
              <a:ext uri="{FF2B5EF4-FFF2-40B4-BE49-F238E27FC236}">
                <a16:creationId xmlns:a16="http://schemas.microsoft.com/office/drawing/2014/main" id="{3A6268C3-BE45-48E1-A3FE-65FDC19CD88E}"/>
              </a:ext>
            </a:extLst>
          </p:cNvPr>
          <p:cNvSpPr/>
          <p:nvPr/>
        </p:nvSpPr>
        <p:spPr>
          <a:xfrm>
            <a:off x="8724900" y="1889970"/>
            <a:ext cx="1874838" cy="5715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solidFill>
                  <a:prstClr val="black"/>
                </a:solidFill>
              </a:rPr>
              <a:t>MBO</a:t>
            </a:r>
          </a:p>
        </p:txBody>
      </p:sp>
      <p:cxnSp>
        <p:nvCxnSpPr>
          <p:cNvPr id="42" name="Rechte verbindingslijn met pijl 41">
            <a:extLst>
              <a:ext uri="{FF2B5EF4-FFF2-40B4-BE49-F238E27FC236}">
                <a16:creationId xmlns:a16="http://schemas.microsoft.com/office/drawing/2014/main" id="{893379B3-802E-4429-A84A-41945A14D634}"/>
              </a:ext>
            </a:extLst>
          </p:cNvPr>
          <p:cNvCxnSpPr/>
          <p:nvPr/>
        </p:nvCxnSpPr>
        <p:spPr>
          <a:xfrm flipV="1">
            <a:off x="3852863" y="2492375"/>
            <a:ext cx="2314575" cy="11185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Rechte verbindingslijn met pijl 42">
            <a:extLst>
              <a:ext uri="{FF2B5EF4-FFF2-40B4-BE49-F238E27FC236}">
                <a16:creationId xmlns:a16="http://schemas.microsoft.com/office/drawing/2014/main" id="{AB427B17-82E3-4FEC-9B39-0EAE3031C376}"/>
              </a:ext>
            </a:extLst>
          </p:cNvPr>
          <p:cNvCxnSpPr>
            <a:cxnSpLocks/>
          </p:cNvCxnSpPr>
          <p:nvPr/>
        </p:nvCxnSpPr>
        <p:spPr>
          <a:xfrm flipV="1">
            <a:off x="4151313" y="2454673"/>
            <a:ext cx="4573588" cy="11562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met pijl 46">
            <a:extLst>
              <a:ext uri="{FF2B5EF4-FFF2-40B4-BE49-F238E27FC236}">
                <a16:creationId xmlns:a16="http://schemas.microsoft.com/office/drawing/2014/main" id="{34144320-D63D-47EC-ADD9-53ABDAF19335}"/>
              </a:ext>
            </a:extLst>
          </p:cNvPr>
          <p:cNvCxnSpPr>
            <a:cxnSpLocks/>
          </p:cNvCxnSpPr>
          <p:nvPr/>
        </p:nvCxnSpPr>
        <p:spPr>
          <a:xfrm flipV="1">
            <a:off x="3561806" y="2492375"/>
            <a:ext cx="13244" cy="11185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Rechte verbindingslijn met pijl 47">
            <a:extLst>
              <a:ext uri="{FF2B5EF4-FFF2-40B4-BE49-F238E27FC236}">
                <a16:creationId xmlns:a16="http://schemas.microsoft.com/office/drawing/2014/main" id="{203A23F4-56A4-4AD5-8AEA-C25E887F4226}"/>
              </a:ext>
            </a:extLst>
          </p:cNvPr>
          <p:cNvCxnSpPr>
            <a:cxnSpLocks/>
          </p:cNvCxnSpPr>
          <p:nvPr/>
        </p:nvCxnSpPr>
        <p:spPr>
          <a:xfrm flipH="1" flipV="1">
            <a:off x="6282346" y="2524525"/>
            <a:ext cx="18839" cy="96797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Rechte verbindingslijn met pijl 49">
            <a:extLst>
              <a:ext uri="{FF2B5EF4-FFF2-40B4-BE49-F238E27FC236}">
                <a16:creationId xmlns:a16="http://schemas.microsoft.com/office/drawing/2014/main" id="{D1FD9178-CE4F-49E7-9B10-597181C74E5E}"/>
              </a:ext>
            </a:extLst>
          </p:cNvPr>
          <p:cNvCxnSpPr>
            <a:cxnSpLocks/>
          </p:cNvCxnSpPr>
          <p:nvPr/>
        </p:nvCxnSpPr>
        <p:spPr>
          <a:xfrm flipV="1">
            <a:off x="6635931" y="2489103"/>
            <a:ext cx="2542877" cy="94783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Rechte verbindingslijn met pijl 51">
            <a:extLst>
              <a:ext uri="{FF2B5EF4-FFF2-40B4-BE49-F238E27FC236}">
                <a16:creationId xmlns:a16="http://schemas.microsoft.com/office/drawing/2014/main" id="{D240121C-DFD6-4716-9615-484B8593B045}"/>
              </a:ext>
            </a:extLst>
          </p:cNvPr>
          <p:cNvCxnSpPr>
            <a:cxnSpLocks/>
            <a:endCxn id="41" idx="2"/>
          </p:cNvCxnSpPr>
          <p:nvPr/>
        </p:nvCxnSpPr>
        <p:spPr>
          <a:xfrm flipV="1">
            <a:off x="8473282" y="2461470"/>
            <a:ext cx="1189037" cy="1031031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Rechte verbindingslijn met pijl 52">
            <a:extLst>
              <a:ext uri="{FF2B5EF4-FFF2-40B4-BE49-F238E27FC236}">
                <a16:creationId xmlns:a16="http://schemas.microsoft.com/office/drawing/2014/main" id="{6BA238F9-71AE-4461-9E8A-36B6F8359D80}"/>
              </a:ext>
            </a:extLst>
          </p:cNvPr>
          <p:cNvCxnSpPr>
            <a:cxnSpLocks/>
          </p:cNvCxnSpPr>
          <p:nvPr/>
        </p:nvCxnSpPr>
        <p:spPr>
          <a:xfrm flipH="1" flipV="1">
            <a:off x="6490005" y="2528147"/>
            <a:ext cx="1849530" cy="951009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Rechthoek 59">
            <a:extLst>
              <a:ext uri="{FF2B5EF4-FFF2-40B4-BE49-F238E27FC236}">
                <a16:creationId xmlns:a16="http://schemas.microsoft.com/office/drawing/2014/main" id="{6A33D93B-9EFE-4D8E-939D-DDE158F92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464" y="1887538"/>
            <a:ext cx="6635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Font typeface="Arial" charset="0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57" name="Tekstvak 56">
            <a:extLst>
              <a:ext uri="{FF2B5EF4-FFF2-40B4-BE49-F238E27FC236}">
                <a16:creationId xmlns:a16="http://schemas.microsoft.com/office/drawing/2014/main" id="{BE827903-4BDE-48D3-B04F-09B46536DDC0}"/>
              </a:ext>
            </a:extLst>
          </p:cNvPr>
          <p:cNvSpPr txBox="1"/>
          <p:nvPr/>
        </p:nvSpPr>
        <p:spPr>
          <a:xfrm>
            <a:off x="2757488" y="4329906"/>
            <a:ext cx="6628429" cy="923330"/>
          </a:xfrm>
          <a:prstGeom prst="rect">
            <a:avLst/>
          </a:prstGeom>
          <a:solidFill>
            <a:schemeClr val="accent1">
              <a:alpha val="5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61" name="Titel 3"/>
          <p:cNvSpPr txBox="1">
            <a:spLocks/>
          </p:cNvSpPr>
          <p:nvPr/>
        </p:nvSpPr>
        <p:spPr>
          <a:xfrm>
            <a:off x="1788544" y="206830"/>
            <a:ext cx="8229600" cy="994122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dirty="0"/>
              <a:t>Michaelcollege klas 8 –&gt; 9</a:t>
            </a:r>
          </a:p>
        </p:txBody>
      </p:sp>
    </p:spTree>
    <p:extLst>
      <p:ext uri="{BB962C8B-B14F-4D97-AF65-F5344CB8AC3E}">
        <p14:creationId xmlns:p14="http://schemas.microsoft.com/office/powerpoint/2010/main" val="28170832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Veel leerlingen gaan na klas 10 naar klas 11 (havo/vwo). De keuzes gemaakt in klas 8 voor start klas 9 moeten zo zijn dat er nog zo veel vakkenpakketten mogelijk blijven in klas 11</a:t>
            </a:r>
          </a:p>
        </p:txBody>
      </p:sp>
      <p:sp>
        <p:nvSpPr>
          <p:cNvPr id="5" name="Titel 3"/>
          <p:cNvSpPr txBox="1">
            <a:spLocks/>
          </p:cNvSpPr>
          <p:nvPr/>
        </p:nvSpPr>
        <p:spPr>
          <a:xfrm>
            <a:off x="988444" y="263980"/>
            <a:ext cx="9565256" cy="994122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Waar moeten we rekening mee houden?</a:t>
            </a:r>
          </a:p>
        </p:txBody>
      </p:sp>
    </p:spTree>
    <p:extLst>
      <p:ext uri="{BB962C8B-B14F-4D97-AF65-F5344CB8AC3E}">
        <p14:creationId xmlns:p14="http://schemas.microsoft.com/office/powerpoint/2010/main" val="388590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2757489" y="5445125"/>
            <a:ext cx="6645275" cy="647700"/>
          </a:xfrm>
          <a:prstGeom prst="rect">
            <a:avLst/>
          </a:prstGeom>
          <a:solidFill>
            <a:srgbClr val="FEF8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2773363" y="4797426"/>
            <a:ext cx="658812" cy="517525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dirty="0">
                <a:solidFill>
                  <a:prstClr val="black"/>
                </a:solidFill>
              </a:rPr>
              <a:t>WI M</a:t>
            </a:r>
          </a:p>
        </p:txBody>
      </p:sp>
      <p:sp>
        <p:nvSpPr>
          <p:cNvPr id="13" name="Rechthoek 12"/>
          <p:cNvSpPr/>
          <p:nvPr/>
        </p:nvSpPr>
        <p:spPr>
          <a:xfrm>
            <a:off x="3476625" y="4797426"/>
            <a:ext cx="674688" cy="517525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dirty="0">
                <a:solidFill>
                  <a:prstClr val="black"/>
                </a:solidFill>
              </a:rPr>
              <a:t>WI HV</a:t>
            </a:r>
          </a:p>
        </p:txBody>
      </p:sp>
      <p:sp>
        <p:nvSpPr>
          <p:cNvPr id="14" name="Rechthoek 13"/>
          <p:cNvSpPr/>
          <p:nvPr/>
        </p:nvSpPr>
        <p:spPr>
          <a:xfrm>
            <a:off x="4224339" y="4799014"/>
            <a:ext cx="935037" cy="515937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dirty="0">
                <a:solidFill>
                  <a:prstClr val="black"/>
                </a:solidFill>
              </a:rPr>
              <a:t>FA/DU M</a:t>
            </a:r>
          </a:p>
        </p:txBody>
      </p:sp>
      <p:sp>
        <p:nvSpPr>
          <p:cNvPr id="15" name="Rechthoek 14"/>
          <p:cNvSpPr/>
          <p:nvPr/>
        </p:nvSpPr>
        <p:spPr>
          <a:xfrm>
            <a:off x="7773989" y="4775200"/>
            <a:ext cx="1601787" cy="53975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dirty="0">
                <a:solidFill>
                  <a:prstClr val="black"/>
                </a:solidFill>
              </a:rPr>
              <a:t>EN / NE HV</a:t>
            </a:r>
          </a:p>
        </p:txBody>
      </p:sp>
      <p:sp>
        <p:nvSpPr>
          <p:cNvPr id="16" name="Rechthoek 15"/>
          <p:cNvSpPr/>
          <p:nvPr/>
        </p:nvSpPr>
        <p:spPr>
          <a:xfrm>
            <a:off x="5232400" y="4786314"/>
            <a:ext cx="935038" cy="528637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dirty="0">
                <a:solidFill>
                  <a:prstClr val="black"/>
                </a:solidFill>
              </a:rPr>
              <a:t>FA/DU HV</a:t>
            </a:r>
          </a:p>
        </p:txBody>
      </p:sp>
      <p:sp>
        <p:nvSpPr>
          <p:cNvPr id="11" name="Rechthoek 10"/>
          <p:cNvSpPr/>
          <p:nvPr/>
        </p:nvSpPr>
        <p:spPr>
          <a:xfrm>
            <a:off x="2782889" y="3158282"/>
            <a:ext cx="2348423" cy="1508969"/>
          </a:xfrm>
          <a:prstGeom prst="rect">
            <a:avLst/>
          </a:prstGeom>
          <a:solidFill>
            <a:srgbClr val="FBFB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solidFill>
                  <a:srgbClr val="FF0000"/>
                </a:solidFill>
              </a:rPr>
              <a:t>Niveaugroep HV </a:t>
            </a:r>
          </a:p>
        </p:txBody>
      </p:sp>
      <p:sp>
        <p:nvSpPr>
          <p:cNvPr id="19" name="Rechthoek 18"/>
          <p:cNvSpPr/>
          <p:nvPr/>
        </p:nvSpPr>
        <p:spPr>
          <a:xfrm>
            <a:off x="7543801" y="3133725"/>
            <a:ext cx="1858963" cy="1530350"/>
          </a:xfrm>
          <a:prstGeom prst="rect">
            <a:avLst/>
          </a:prstGeom>
          <a:solidFill>
            <a:srgbClr val="FBFB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Niveaugroep M</a:t>
            </a:r>
          </a:p>
        </p:txBody>
      </p:sp>
      <p:sp>
        <p:nvSpPr>
          <p:cNvPr id="43042" name="Tekstvak 53"/>
          <p:cNvSpPr txBox="1">
            <a:spLocks noChangeArrowheads="1"/>
          </p:cNvSpPr>
          <p:nvPr/>
        </p:nvSpPr>
        <p:spPr bwMode="auto">
          <a:xfrm>
            <a:off x="1655763" y="5367338"/>
            <a:ext cx="4889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43043" name="Rechthoek 54"/>
          <p:cNvSpPr>
            <a:spLocks noChangeArrowheads="1"/>
          </p:cNvSpPr>
          <p:nvPr/>
        </p:nvSpPr>
        <p:spPr bwMode="auto">
          <a:xfrm>
            <a:off x="1689100" y="4667251"/>
            <a:ext cx="4187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Font typeface="Arial" charset="0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43044" name="Rechthoek 57"/>
          <p:cNvSpPr>
            <a:spLocks noChangeArrowheads="1"/>
          </p:cNvSpPr>
          <p:nvPr/>
        </p:nvSpPr>
        <p:spPr bwMode="auto">
          <a:xfrm>
            <a:off x="1693863" y="3908426"/>
            <a:ext cx="4187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Font typeface="Arial" charset="0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43045" name="Rechthoek 58"/>
          <p:cNvSpPr>
            <a:spLocks noChangeArrowheads="1"/>
          </p:cNvSpPr>
          <p:nvPr/>
        </p:nvSpPr>
        <p:spPr bwMode="auto">
          <a:xfrm>
            <a:off x="1524001" y="2974976"/>
            <a:ext cx="6527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Font typeface="Arial" charset="0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45" name="Rechthoek 44"/>
          <p:cNvSpPr/>
          <p:nvPr/>
        </p:nvSpPr>
        <p:spPr>
          <a:xfrm>
            <a:off x="6288088" y="4775200"/>
            <a:ext cx="1255712" cy="53975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dirty="0">
                <a:solidFill>
                  <a:prstClr val="black"/>
                </a:solidFill>
              </a:rPr>
              <a:t>EN / NE M</a:t>
            </a: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53771B6C-2B45-45EC-826C-4691C246F8DB}"/>
              </a:ext>
            </a:extLst>
          </p:cNvPr>
          <p:cNvSpPr/>
          <p:nvPr/>
        </p:nvSpPr>
        <p:spPr>
          <a:xfrm>
            <a:off x="5408075" y="3158282"/>
            <a:ext cx="1858963" cy="1523356"/>
          </a:xfrm>
          <a:prstGeom prst="rect">
            <a:avLst/>
          </a:prstGeom>
          <a:solidFill>
            <a:srgbClr val="FBFB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Niveaugroep MH of H</a:t>
            </a:r>
          </a:p>
        </p:txBody>
      </p:sp>
      <p:sp>
        <p:nvSpPr>
          <p:cNvPr id="38" name="Rechthoek 37">
            <a:extLst>
              <a:ext uri="{FF2B5EF4-FFF2-40B4-BE49-F238E27FC236}">
                <a16:creationId xmlns:a16="http://schemas.microsoft.com/office/drawing/2014/main" id="{249E0822-5D93-402C-8AE0-A6F826280436}"/>
              </a:ext>
            </a:extLst>
          </p:cNvPr>
          <p:cNvSpPr/>
          <p:nvPr/>
        </p:nvSpPr>
        <p:spPr>
          <a:xfrm>
            <a:off x="2773363" y="1916113"/>
            <a:ext cx="2159000" cy="576262"/>
          </a:xfrm>
          <a:prstGeom prst="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solidFill>
                  <a:prstClr val="black"/>
                </a:solidFill>
              </a:rPr>
              <a:t>VWO-4</a:t>
            </a:r>
          </a:p>
        </p:txBody>
      </p:sp>
      <p:sp>
        <p:nvSpPr>
          <p:cNvPr id="40" name="Rechthoek 39">
            <a:extLst>
              <a:ext uri="{FF2B5EF4-FFF2-40B4-BE49-F238E27FC236}">
                <a16:creationId xmlns:a16="http://schemas.microsoft.com/office/drawing/2014/main" id="{9DCE20ED-616D-4A45-A2D1-D72E9112B791}"/>
              </a:ext>
            </a:extLst>
          </p:cNvPr>
          <p:cNvSpPr/>
          <p:nvPr/>
        </p:nvSpPr>
        <p:spPr>
          <a:xfrm>
            <a:off x="5087939" y="1916113"/>
            <a:ext cx="2160587" cy="576262"/>
          </a:xfrm>
          <a:prstGeom prst="rect">
            <a:avLst/>
          </a:prstGeom>
          <a:solidFill>
            <a:srgbClr val="A5DF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solidFill>
                  <a:prstClr val="black"/>
                </a:solidFill>
              </a:rPr>
              <a:t>HAVO-4</a:t>
            </a:r>
          </a:p>
        </p:txBody>
      </p:sp>
      <p:sp>
        <p:nvSpPr>
          <p:cNvPr id="41" name="Rechthoek 40">
            <a:extLst>
              <a:ext uri="{FF2B5EF4-FFF2-40B4-BE49-F238E27FC236}">
                <a16:creationId xmlns:a16="http://schemas.microsoft.com/office/drawing/2014/main" id="{3A6268C3-BE45-48E1-A3FE-65FDC19CD88E}"/>
              </a:ext>
            </a:extLst>
          </p:cNvPr>
          <p:cNvSpPr/>
          <p:nvPr/>
        </p:nvSpPr>
        <p:spPr>
          <a:xfrm>
            <a:off x="8724900" y="1889970"/>
            <a:ext cx="1874838" cy="5715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solidFill>
                  <a:prstClr val="black"/>
                </a:solidFill>
              </a:rPr>
              <a:t>MBO</a:t>
            </a:r>
          </a:p>
        </p:txBody>
      </p:sp>
      <p:cxnSp>
        <p:nvCxnSpPr>
          <p:cNvPr id="42" name="Rechte verbindingslijn met pijl 41">
            <a:extLst>
              <a:ext uri="{FF2B5EF4-FFF2-40B4-BE49-F238E27FC236}">
                <a16:creationId xmlns:a16="http://schemas.microsoft.com/office/drawing/2014/main" id="{893379B3-802E-4429-A84A-41945A14D634}"/>
              </a:ext>
            </a:extLst>
          </p:cNvPr>
          <p:cNvCxnSpPr/>
          <p:nvPr/>
        </p:nvCxnSpPr>
        <p:spPr>
          <a:xfrm flipV="1">
            <a:off x="3852863" y="2492375"/>
            <a:ext cx="2314575" cy="11185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Rechte verbindingslijn met pijl 42">
            <a:extLst>
              <a:ext uri="{FF2B5EF4-FFF2-40B4-BE49-F238E27FC236}">
                <a16:creationId xmlns:a16="http://schemas.microsoft.com/office/drawing/2014/main" id="{AB427B17-82E3-4FEC-9B39-0EAE3031C376}"/>
              </a:ext>
            </a:extLst>
          </p:cNvPr>
          <p:cNvCxnSpPr>
            <a:cxnSpLocks/>
          </p:cNvCxnSpPr>
          <p:nvPr/>
        </p:nvCxnSpPr>
        <p:spPr>
          <a:xfrm flipV="1">
            <a:off x="4151313" y="2454673"/>
            <a:ext cx="4573588" cy="11562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met pijl 46">
            <a:extLst>
              <a:ext uri="{FF2B5EF4-FFF2-40B4-BE49-F238E27FC236}">
                <a16:creationId xmlns:a16="http://schemas.microsoft.com/office/drawing/2014/main" id="{34144320-D63D-47EC-ADD9-53ABDAF19335}"/>
              </a:ext>
            </a:extLst>
          </p:cNvPr>
          <p:cNvCxnSpPr>
            <a:cxnSpLocks/>
          </p:cNvCxnSpPr>
          <p:nvPr/>
        </p:nvCxnSpPr>
        <p:spPr>
          <a:xfrm flipV="1">
            <a:off x="3561806" y="2492375"/>
            <a:ext cx="13244" cy="11185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Rechte verbindingslijn met pijl 47">
            <a:extLst>
              <a:ext uri="{FF2B5EF4-FFF2-40B4-BE49-F238E27FC236}">
                <a16:creationId xmlns:a16="http://schemas.microsoft.com/office/drawing/2014/main" id="{203A23F4-56A4-4AD5-8AEA-C25E887F4226}"/>
              </a:ext>
            </a:extLst>
          </p:cNvPr>
          <p:cNvCxnSpPr>
            <a:cxnSpLocks/>
          </p:cNvCxnSpPr>
          <p:nvPr/>
        </p:nvCxnSpPr>
        <p:spPr>
          <a:xfrm flipH="1" flipV="1">
            <a:off x="6282346" y="2524525"/>
            <a:ext cx="18839" cy="96797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Rechte verbindingslijn met pijl 49">
            <a:extLst>
              <a:ext uri="{FF2B5EF4-FFF2-40B4-BE49-F238E27FC236}">
                <a16:creationId xmlns:a16="http://schemas.microsoft.com/office/drawing/2014/main" id="{D1FD9178-CE4F-49E7-9B10-597181C74E5E}"/>
              </a:ext>
            </a:extLst>
          </p:cNvPr>
          <p:cNvCxnSpPr>
            <a:cxnSpLocks/>
          </p:cNvCxnSpPr>
          <p:nvPr/>
        </p:nvCxnSpPr>
        <p:spPr>
          <a:xfrm flipV="1">
            <a:off x="6635931" y="2489103"/>
            <a:ext cx="2542877" cy="94783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Rechte verbindingslijn met pijl 51">
            <a:extLst>
              <a:ext uri="{FF2B5EF4-FFF2-40B4-BE49-F238E27FC236}">
                <a16:creationId xmlns:a16="http://schemas.microsoft.com/office/drawing/2014/main" id="{D240121C-DFD6-4716-9615-484B8593B045}"/>
              </a:ext>
            </a:extLst>
          </p:cNvPr>
          <p:cNvCxnSpPr>
            <a:cxnSpLocks/>
            <a:endCxn id="41" idx="2"/>
          </p:cNvCxnSpPr>
          <p:nvPr/>
        </p:nvCxnSpPr>
        <p:spPr>
          <a:xfrm flipV="1">
            <a:off x="8473282" y="2461470"/>
            <a:ext cx="1189037" cy="1031031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Rechte verbindingslijn met pijl 52">
            <a:extLst>
              <a:ext uri="{FF2B5EF4-FFF2-40B4-BE49-F238E27FC236}">
                <a16:creationId xmlns:a16="http://schemas.microsoft.com/office/drawing/2014/main" id="{6BA238F9-71AE-4461-9E8A-36B6F8359D80}"/>
              </a:ext>
            </a:extLst>
          </p:cNvPr>
          <p:cNvCxnSpPr>
            <a:cxnSpLocks/>
          </p:cNvCxnSpPr>
          <p:nvPr/>
        </p:nvCxnSpPr>
        <p:spPr>
          <a:xfrm flipH="1" flipV="1">
            <a:off x="6490005" y="2528147"/>
            <a:ext cx="1849530" cy="951009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Rechthoek 59">
            <a:extLst>
              <a:ext uri="{FF2B5EF4-FFF2-40B4-BE49-F238E27FC236}">
                <a16:creationId xmlns:a16="http://schemas.microsoft.com/office/drawing/2014/main" id="{6A33D93B-9EFE-4D8E-939D-DDE158F92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464" y="1887538"/>
            <a:ext cx="6635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Font typeface="Arial" charset="0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57" name="Tekstvak 56">
            <a:extLst>
              <a:ext uri="{FF2B5EF4-FFF2-40B4-BE49-F238E27FC236}">
                <a16:creationId xmlns:a16="http://schemas.microsoft.com/office/drawing/2014/main" id="{BE827903-4BDE-48D3-B04F-09B46536DDC0}"/>
              </a:ext>
            </a:extLst>
          </p:cNvPr>
          <p:cNvSpPr txBox="1"/>
          <p:nvPr/>
        </p:nvSpPr>
        <p:spPr>
          <a:xfrm>
            <a:off x="2757488" y="4329906"/>
            <a:ext cx="6628429" cy="923330"/>
          </a:xfrm>
          <a:prstGeom prst="rect">
            <a:avLst/>
          </a:prstGeom>
          <a:solidFill>
            <a:schemeClr val="accent1">
              <a:alpha val="5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28" name="Ovaal 27"/>
          <p:cNvSpPr/>
          <p:nvPr/>
        </p:nvSpPr>
        <p:spPr>
          <a:xfrm>
            <a:off x="2338786" y="790618"/>
            <a:ext cx="5071268" cy="2804160"/>
          </a:xfrm>
          <a:prstGeom prst="ellipse">
            <a:avLst/>
          </a:prstGeom>
          <a:solidFill>
            <a:schemeClr val="accent2">
              <a:lumMod val="75000"/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itel 3"/>
          <p:cNvSpPr txBox="1">
            <a:spLocks/>
          </p:cNvSpPr>
          <p:nvPr/>
        </p:nvSpPr>
        <p:spPr>
          <a:xfrm>
            <a:off x="1034482" y="141507"/>
            <a:ext cx="9565256" cy="644622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dirty="0"/>
              <a:t>Inrichting havo - vwo?</a:t>
            </a:r>
          </a:p>
        </p:txBody>
      </p:sp>
      <p:sp>
        <p:nvSpPr>
          <p:cNvPr id="2" name="Pijl: gekromd rechts 1">
            <a:extLst>
              <a:ext uri="{FF2B5EF4-FFF2-40B4-BE49-F238E27FC236}">
                <a16:creationId xmlns:a16="http://schemas.microsoft.com/office/drawing/2014/main" id="{7FCEB4DF-3DF2-43F3-827F-8E14950A5F6F}"/>
              </a:ext>
            </a:extLst>
          </p:cNvPr>
          <p:cNvSpPr/>
          <p:nvPr/>
        </p:nvSpPr>
        <p:spPr>
          <a:xfrm rot="10958576">
            <a:off x="5781967" y="2507094"/>
            <a:ext cx="1307298" cy="23378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658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rofielkeuze HAVO 202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646" y="952500"/>
            <a:ext cx="4507817" cy="553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90875" y="2180470"/>
            <a:ext cx="36792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WI B – BI – NA - SK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710435" y="3922233"/>
            <a:ext cx="2440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WI  - BI -  SK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8180827" y="2935073"/>
            <a:ext cx="24860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WI  - EC - GS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8180827" y="1226820"/>
            <a:ext cx="3585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GS    (en DU of FA)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7298268" y="5935988"/>
            <a:ext cx="4736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Extra bij VWO:  DU of FA</a:t>
            </a:r>
          </a:p>
        </p:txBody>
      </p:sp>
      <p:sp>
        <p:nvSpPr>
          <p:cNvPr id="10" name="Titel 3"/>
          <p:cNvSpPr txBox="1">
            <a:spLocks/>
          </p:cNvSpPr>
          <p:nvPr/>
        </p:nvSpPr>
        <p:spPr>
          <a:xfrm>
            <a:off x="917291" y="226163"/>
            <a:ext cx="9565256" cy="536822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dirty="0"/>
              <a:t>Profielen havo - vwo?</a:t>
            </a:r>
          </a:p>
        </p:txBody>
      </p:sp>
    </p:spTree>
    <p:extLst>
      <p:ext uri="{BB962C8B-B14F-4D97-AF65-F5344CB8AC3E}">
        <p14:creationId xmlns:p14="http://schemas.microsoft.com/office/powerpoint/2010/main" val="4089567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rofielkeuze HAVO 202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977" y="692445"/>
            <a:ext cx="4507817" cy="585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60016" y="2106666"/>
            <a:ext cx="36792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WI B – BI – NA - SK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30662" y="3917380"/>
            <a:ext cx="2440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WI  - BI -  SK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8247502" y="2677326"/>
            <a:ext cx="24860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WI  - EC - GS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8247502" y="883920"/>
            <a:ext cx="6880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GS</a:t>
            </a:r>
          </a:p>
        </p:txBody>
      </p:sp>
      <p:sp>
        <p:nvSpPr>
          <p:cNvPr id="2" name="Afgeronde rechthoek 1"/>
          <p:cNvSpPr/>
          <p:nvPr/>
        </p:nvSpPr>
        <p:spPr>
          <a:xfrm>
            <a:off x="160016" y="775544"/>
            <a:ext cx="3679212" cy="3997234"/>
          </a:xfrm>
          <a:prstGeom prst="roundRect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Afgeronde rechthoek 9"/>
          <p:cNvSpPr/>
          <p:nvPr/>
        </p:nvSpPr>
        <p:spPr>
          <a:xfrm>
            <a:off x="8122609" y="754380"/>
            <a:ext cx="3679212" cy="3997234"/>
          </a:xfrm>
          <a:prstGeom prst="roundRect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7650897" y="4877344"/>
            <a:ext cx="43638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/>
              <a:t>sociale/dienstverlenende/</a:t>
            </a:r>
          </a:p>
          <a:p>
            <a:r>
              <a:rPr lang="nl-NL" sz="2800" dirty="0"/>
              <a:t>economische/</a:t>
            </a:r>
          </a:p>
          <a:p>
            <a:r>
              <a:rPr lang="nl-NL" sz="2800" dirty="0"/>
              <a:t>kunstzinnige interesse </a:t>
            </a:r>
          </a:p>
        </p:txBody>
      </p:sp>
      <p:sp>
        <p:nvSpPr>
          <p:cNvPr id="5" name="Rechthoek 4"/>
          <p:cNvSpPr/>
          <p:nvPr/>
        </p:nvSpPr>
        <p:spPr>
          <a:xfrm>
            <a:off x="515267" y="5308232"/>
            <a:ext cx="35373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/>
              <a:t>Exact, technische interesse </a:t>
            </a:r>
          </a:p>
        </p:txBody>
      </p:sp>
      <p:sp>
        <p:nvSpPr>
          <p:cNvPr id="11" name="Rechthoek 10"/>
          <p:cNvSpPr/>
          <p:nvPr/>
        </p:nvSpPr>
        <p:spPr>
          <a:xfrm>
            <a:off x="7947503" y="3507320"/>
            <a:ext cx="32410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000" dirty="0">
                <a:solidFill>
                  <a:schemeClr val="accent4">
                    <a:lumMod val="75000"/>
                  </a:schemeClr>
                </a:solidFill>
              </a:rPr>
              <a:t>Denk verder aan vakken als:</a:t>
            </a:r>
          </a:p>
          <a:p>
            <a:pPr algn="ctr"/>
            <a:r>
              <a:rPr lang="nl-NL" sz="2000" dirty="0">
                <a:solidFill>
                  <a:schemeClr val="accent4">
                    <a:lumMod val="75000"/>
                  </a:schemeClr>
                </a:solidFill>
              </a:rPr>
              <a:t> FA – DU – AK – MAW – KUNST - MU</a:t>
            </a:r>
          </a:p>
        </p:txBody>
      </p:sp>
      <p:sp>
        <p:nvSpPr>
          <p:cNvPr id="14" name="Titel 3"/>
          <p:cNvSpPr txBox="1">
            <a:spLocks/>
          </p:cNvSpPr>
          <p:nvPr/>
        </p:nvSpPr>
        <p:spPr>
          <a:xfrm>
            <a:off x="642813" y="87086"/>
            <a:ext cx="9823269" cy="532031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dirty="0"/>
              <a:t>Keuze ?</a:t>
            </a:r>
          </a:p>
        </p:txBody>
      </p:sp>
    </p:spTree>
    <p:extLst>
      <p:ext uri="{BB962C8B-B14F-4D97-AF65-F5344CB8AC3E}">
        <p14:creationId xmlns:p14="http://schemas.microsoft.com/office/powerpoint/2010/main" val="341089263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35516980836E46ADC66FF25BEA700A" ma:contentTypeVersion="13" ma:contentTypeDescription="Een nieuw document maken." ma:contentTypeScope="" ma:versionID="5153afaa17b82d5b445c2a9b8ebea6ef">
  <xsd:schema xmlns:xsd="http://www.w3.org/2001/XMLSchema" xmlns:xs="http://www.w3.org/2001/XMLSchema" xmlns:p="http://schemas.microsoft.com/office/2006/metadata/properties" xmlns:ns2="c98c2246-915c-419e-acf9-f94c83f93a73" xmlns:ns3="82a7fafa-dbc8-4f90-bd87-6589f87e17d6" targetNamespace="http://schemas.microsoft.com/office/2006/metadata/properties" ma:root="true" ma:fieldsID="69a6977f5cfc71f447c9030245941851" ns2:_="" ns3:_="">
    <xsd:import namespace="c98c2246-915c-419e-acf9-f94c83f93a73"/>
    <xsd:import namespace="82a7fafa-dbc8-4f90-bd87-6589f87e17d6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8c2246-915c-419e-acf9-f94c83f93a73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Afbeeldingtags" ma:readOnly="false" ma:fieldId="{5cf76f15-5ced-4ddc-b409-7134ff3c332f}" ma:taxonomyMulti="true" ma:sspId="324f5f0c-5a84-45dd-8258-9c482ba762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a7fafa-dbc8-4f90-bd87-6589f87e17d6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9d936f8f-012f-4cee-bcc2-88249e72378f}" ma:internalName="TaxCatchAll" ma:showField="CatchAllData" ma:web="82a7fafa-dbc8-4f90-bd87-6589f87e17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98c2246-915c-419e-acf9-f94c83f93a73">
      <Terms xmlns="http://schemas.microsoft.com/office/infopath/2007/PartnerControls"/>
    </lcf76f155ced4ddcb4097134ff3c332f>
    <TaxCatchAll xmlns="82a7fafa-dbc8-4f90-bd87-6589f87e17d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7802A0-8C75-40DE-BE63-6AF4E44C6C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8c2246-915c-419e-acf9-f94c83f93a73"/>
    <ds:schemaRef ds:uri="82a7fafa-dbc8-4f90-bd87-6589f87e17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62CF14-0256-493D-AEE2-76836F77CCCD}">
  <ds:schemaRefs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e88783dc-886f-427e-9559-3a1ad5b899d3"/>
    <ds:schemaRef ds:uri="http://schemas.microsoft.com/office/2006/metadata/properties"/>
    <ds:schemaRef ds:uri="http://purl.org/dc/dcmitype/"/>
    <ds:schemaRef ds:uri="c98c2246-915c-419e-acf9-f94c83f93a73"/>
    <ds:schemaRef ds:uri="82a7fafa-dbc8-4f90-bd87-6589f87e17d6"/>
  </ds:schemaRefs>
</ds:datastoreItem>
</file>

<file path=customXml/itemProps3.xml><?xml version="1.0" encoding="utf-8"?>
<ds:datastoreItem xmlns:ds="http://schemas.openxmlformats.org/officeDocument/2006/customXml" ds:itemID="{04CA780E-83FA-4494-869B-2BA574F0A5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9712</TotalTime>
  <Words>1137</Words>
  <Application>Microsoft Office PowerPoint</Application>
  <PresentationFormat>Breedbeeld</PresentationFormat>
  <Paragraphs>224</Paragraphs>
  <Slides>21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Raleway</vt:lpstr>
      <vt:lpstr>Verdana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              Keuze in klas 9 ?</vt:lpstr>
      <vt:lpstr>Waar komen de keuzes vandaan?</vt:lpstr>
      <vt:lpstr>Examenvakken in klas 9 en 10</vt:lpstr>
      <vt:lpstr>PowerPoint-presentatie</vt:lpstr>
      <vt:lpstr>Beperkingen MBO ?</vt:lpstr>
      <vt:lpstr>Beperkingen HAVO ?</vt:lpstr>
      <vt:lpstr>Beperkingen VWO?</vt:lpstr>
      <vt:lpstr>Escape?</vt:lpstr>
      <vt:lpstr>                            Tijdstraject:</vt:lpstr>
      <vt:lpstr>Handige sites e.d.</vt:lpstr>
      <vt:lpstr>Vragen / opmerkingen ?</vt:lpstr>
    </vt:vector>
  </TitlesOfParts>
  <Company>ITW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Helden, Eric van</dc:creator>
  <cp:lastModifiedBy>Helden, Eric van</cp:lastModifiedBy>
  <cp:revision>41</cp:revision>
  <cp:lastPrinted>2021-02-23T17:20:02Z</cp:lastPrinted>
  <dcterms:created xsi:type="dcterms:W3CDTF">2021-01-31T14:02:49Z</dcterms:created>
  <dcterms:modified xsi:type="dcterms:W3CDTF">2024-02-06T10:49:03Z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0x010100B235516980836E46ADC66FF25BEA700A</vt:lpwstr>
  </property>
  <property fmtid="{D5CDD505-2E9C-101B-9397-08002B2CF9AE}" pid="3" name="Order">
    <vt:r8>723700</vt:r8>
  </property>
  <property fmtid="{D5CDD505-2E9C-101B-9397-08002B2CF9AE}" pid="4" name="_ExtendedDescription">
    <vt:lpwstr/>
  </property>
  <property fmtid="{D5CDD505-2E9C-101B-9397-08002B2CF9AE}" pid="5" name="MediaServiceImageTags">
    <vt:lpwstr/>
  </property>
</Properties>
</file>