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98" r:id="rId5"/>
    <p:sldId id="289" r:id="rId6"/>
    <p:sldId id="256" r:id="rId7"/>
    <p:sldId id="273" r:id="rId8"/>
    <p:sldId id="262" r:id="rId9"/>
    <p:sldId id="263" r:id="rId10"/>
    <p:sldId id="274" r:id="rId11"/>
    <p:sldId id="257" r:id="rId12"/>
    <p:sldId id="275" r:id="rId13"/>
    <p:sldId id="276" r:id="rId14"/>
    <p:sldId id="264" r:id="rId15"/>
    <p:sldId id="290" r:id="rId16"/>
    <p:sldId id="266" r:id="rId17"/>
    <p:sldId id="291" r:id="rId18"/>
    <p:sldId id="297" r:id="rId19"/>
    <p:sldId id="292" r:id="rId20"/>
    <p:sldId id="293" r:id="rId21"/>
    <p:sldId id="272" r:id="rId22"/>
    <p:sldId id="294" r:id="rId23"/>
    <p:sldId id="295" r:id="rId24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den, Eric van" initials="HEv" lastIdx="1" clrIdx="0">
    <p:extLst>
      <p:ext uri="{19B8F6BF-5375-455C-9EA6-DF929625EA0E}">
        <p15:presenceInfo xmlns:p15="http://schemas.microsoft.com/office/powerpoint/2012/main" userId="S-1-5-21-4143827203-86912054-1809014233-148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14EB2-80C2-49ED-94DF-AB5E1C2091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2BE57-05FA-4D8C-A3A3-B59119DB9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87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A7E9F-4A1D-4022-B6BF-75F9575A9E33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BEFF4-5819-4338-B631-986457F4C6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52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41BEE-C543-490D-9DC5-CCA6D833B129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2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94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86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2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7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5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67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2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24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88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C5E2-0651-430A-9729-E33802B3A871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2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oek.officielebekendmakingen.nl/stcrt-2014-11514.html" TargetMode="External"/><Relationship Id="rId2" Type="http://schemas.openxmlformats.org/officeDocument/2006/relationships/hyperlink" Target="https://zoek.officielebekendmakingen.nl/stcrt-2015-1439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iesmbo.nl/" TargetMode="External"/><Relationship Id="rId5" Type="http://schemas.openxmlformats.org/officeDocument/2006/relationships/hyperlink" Target="https://www.studiekeuze123.nl/" TargetMode="External"/><Relationship Id="rId4" Type="http://schemas.openxmlformats.org/officeDocument/2006/relationships/hyperlink" Target="https://www.markenhage.nl/Leerlingen/Decanaat/Belangrijke-document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college.nl/" TargetMode="External"/><Relationship Id="rId2" Type="http://schemas.openxmlformats.org/officeDocument/2006/relationships/hyperlink" Target="mailto:e.v.helden@michaelcollege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7825" y="3717032"/>
            <a:ext cx="6400800" cy="2592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Keuzevakken in klas 9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Michael college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7 Februari 2022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Klas 8</a:t>
            </a: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112126" y="0"/>
            <a:ext cx="2555875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nl-NL" sz="5400">
              <a:solidFill>
                <a:schemeClr val="tx2"/>
              </a:solidFill>
            </a:endParaRPr>
          </a:p>
        </p:txBody>
      </p:sp>
      <p:pic>
        <p:nvPicPr>
          <p:cNvPr id="2052" name="Picture 4" descr="C:\Users\HEE\AppData\Local\Microsoft\Windows\Temporary Internet Files\Content.Outlook\MRCZE51V\logo_M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9" y="1123951"/>
            <a:ext cx="74453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53951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77" y="686593"/>
            <a:ext cx="4507817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59551" y="3840480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</a:t>
            </a:r>
            <a:r>
              <a:rPr lang="nl-NL" sz="3600" dirty="0">
                <a:solidFill>
                  <a:srgbClr val="FF0000"/>
                </a:solidFill>
              </a:rPr>
              <a:t>BI</a:t>
            </a:r>
            <a:r>
              <a:rPr lang="nl-NL" sz="3600" dirty="0"/>
              <a:t> – </a:t>
            </a:r>
            <a:r>
              <a:rPr lang="nl-NL" sz="3600" dirty="0">
                <a:solidFill>
                  <a:srgbClr val="FF0000"/>
                </a:solidFill>
              </a:rPr>
              <a:t>NA </a:t>
            </a:r>
            <a:r>
              <a:rPr lang="nl-NL" sz="3600" dirty="0"/>
              <a:t>- </a:t>
            </a:r>
            <a:r>
              <a:rPr lang="nl-NL" sz="3600" dirty="0">
                <a:solidFill>
                  <a:srgbClr val="FF0000"/>
                </a:solidFill>
              </a:rPr>
              <a:t>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0179" y="1981201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</a:t>
            </a:r>
            <a:r>
              <a:rPr lang="nl-NL" sz="3600" dirty="0">
                <a:solidFill>
                  <a:srgbClr val="FF0000"/>
                </a:solidFill>
              </a:rPr>
              <a:t>BI</a:t>
            </a:r>
            <a:r>
              <a:rPr lang="nl-NL" sz="3600" dirty="0"/>
              <a:t> -  </a:t>
            </a:r>
            <a:r>
              <a:rPr lang="nl-NL" sz="3600" dirty="0">
                <a:solidFill>
                  <a:srgbClr val="FF0000"/>
                </a:solidFill>
              </a:rPr>
              <a:t>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247502" y="2677326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</a:t>
            </a:r>
            <a:r>
              <a:rPr lang="nl-NL" sz="3600" dirty="0">
                <a:solidFill>
                  <a:srgbClr val="FF0000"/>
                </a:solidFill>
              </a:rPr>
              <a:t>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247502" y="883920"/>
            <a:ext cx="68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GS</a:t>
            </a:r>
          </a:p>
        </p:txBody>
      </p:sp>
      <p:sp>
        <p:nvSpPr>
          <p:cNvPr id="3" name="Rechthoek 2"/>
          <p:cNvSpPr/>
          <p:nvPr/>
        </p:nvSpPr>
        <p:spPr>
          <a:xfrm>
            <a:off x="7650897" y="4877344"/>
            <a:ext cx="4363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sociale/dienstverlenende/</a:t>
            </a:r>
          </a:p>
          <a:p>
            <a:r>
              <a:rPr lang="nl-NL" sz="2800" dirty="0"/>
              <a:t>economische/</a:t>
            </a:r>
          </a:p>
          <a:p>
            <a:r>
              <a:rPr lang="nl-NL" sz="2800" dirty="0"/>
              <a:t>kunstzinnige interesse</a:t>
            </a:r>
          </a:p>
          <a:p>
            <a:r>
              <a:rPr lang="nl-NL" sz="2800" dirty="0"/>
              <a:t>               </a:t>
            </a:r>
            <a:r>
              <a:rPr lang="nl-NL" sz="2800" dirty="0">
                <a:solidFill>
                  <a:srgbClr val="FF0000"/>
                </a:solidFill>
              </a:rPr>
              <a:t>CM/EM</a:t>
            </a:r>
            <a:r>
              <a:rPr lang="nl-NL" sz="2800" dirty="0"/>
              <a:t> </a:t>
            </a:r>
          </a:p>
        </p:txBody>
      </p:sp>
      <p:sp>
        <p:nvSpPr>
          <p:cNvPr id="5" name="Rechthoek 4"/>
          <p:cNvSpPr/>
          <p:nvPr/>
        </p:nvSpPr>
        <p:spPr>
          <a:xfrm>
            <a:off x="515267" y="5308232"/>
            <a:ext cx="3537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Exact, technische interesse  </a:t>
            </a:r>
          </a:p>
          <a:p>
            <a:r>
              <a:rPr lang="nl-NL" sz="2800" dirty="0"/>
              <a:t>             </a:t>
            </a:r>
            <a:r>
              <a:rPr lang="nl-NL" sz="2800" dirty="0">
                <a:solidFill>
                  <a:srgbClr val="FF0000"/>
                </a:solidFill>
              </a:rPr>
              <a:t>NG/NT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947503" y="3507320"/>
            <a:ext cx="324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Denk verder aan vakken als:</a:t>
            </a:r>
          </a:p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 FA – DU – AK – MAW – KUNST - MU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245330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8122609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670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r>
              <a:rPr lang="nl-NL" dirty="0"/>
              <a:t>              Keuze in klas 9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     </a:t>
            </a:r>
            <a:r>
              <a:rPr lang="nl-NL" sz="1800" dirty="0">
                <a:solidFill>
                  <a:srgbClr val="FF0000"/>
                </a:solidFill>
                <a:sym typeface="Wingdings" pitchFamily="2" charset="2"/>
              </a:rPr>
              <a:t>in NG/NT</a:t>
            </a: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				</a:t>
            </a:r>
            <a:r>
              <a:rPr lang="nl-NL" sz="1800" dirty="0">
                <a:solidFill>
                  <a:srgbClr val="FF0000"/>
                </a:solidFill>
                <a:sym typeface="Wingdings" pitchFamily="2" charset="2"/>
              </a:rPr>
              <a:t>in EM/CM</a:t>
            </a:r>
          </a:p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	</a:t>
            </a:r>
            <a:endParaRPr lang="nl-NL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itchFamily="2" charset="2"/>
              </a:rPr>
              <a:t>Biologie  		   		Frans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			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</a:t>
            </a:r>
            <a:endParaRPr lang="nl-NL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itchFamily="2" charset="2"/>
              </a:rPr>
              <a:t>NaSk-1	 	 		Geschiedenis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		en niet gekoppeld aan profielen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Duits  			</a:t>
            </a:r>
            <a:r>
              <a:rPr lang="nl-NL" dirty="0">
                <a:sym typeface="Wingdings" pitchFamily="2" charset="2"/>
              </a:rPr>
              <a:t>   	Maatschappijkunde</a:t>
            </a:r>
          </a:p>
          <a:p>
            <a:pPr marL="0" indent="0">
              <a:buNone/>
            </a:pPr>
            <a:r>
              <a:rPr lang="nl-NL" sz="1200" dirty="0">
                <a:solidFill>
                  <a:prstClr val="black"/>
                </a:solidFill>
                <a:sym typeface="Wingdings" pitchFamily="2" charset="2"/>
              </a:rPr>
              <a:t>				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				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1438939" y="1935125"/>
            <a:ext cx="2499823" cy="2424223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6096000" y="1935124"/>
            <a:ext cx="2499823" cy="2424223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8239" y="321583"/>
            <a:ext cx="9910355" cy="1080498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Examenvakken in 2022-2023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AVO:		Nederlands</a:t>
            </a:r>
          </a:p>
          <a:p>
            <a:pPr marL="0" indent="0">
              <a:buNone/>
            </a:pPr>
            <a:r>
              <a:rPr lang="nl-NL" sz="2600" dirty="0"/>
              <a:t>		Engels</a:t>
            </a:r>
          </a:p>
          <a:p>
            <a:pPr marL="0" indent="0">
              <a:buNone/>
            </a:pPr>
            <a:r>
              <a:rPr lang="nl-NL" sz="2600" dirty="0"/>
              <a:t>		CKV</a:t>
            </a:r>
          </a:p>
          <a:p>
            <a:pPr marL="0" indent="0">
              <a:buNone/>
            </a:pPr>
            <a:r>
              <a:rPr lang="nl-NL" sz="2600" dirty="0"/>
              <a:t>		LO</a:t>
            </a:r>
          </a:p>
          <a:p>
            <a:pPr marL="0" indent="0">
              <a:buNone/>
            </a:pPr>
            <a:r>
              <a:rPr lang="nl-NL" sz="2600" dirty="0"/>
              <a:t>		ML-1 (wordt in klas 10 gegeven)</a:t>
            </a:r>
          </a:p>
          <a:p>
            <a:pPr marL="0" indent="0">
              <a:buNone/>
            </a:pPr>
            <a:r>
              <a:rPr lang="nl-NL" sz="2600" dirty="0" err="1"/>
              <a:t>profielvak</a:t>
            </a:r>
            <a:r>
              <a:rPr lang="nl-NL" sz="2600" dirty="0"/>
              <a:t>:	economie  </a:t>
            </a:r>
          </a:p>
          <a:p>
            <a:pPr marL="0" indent="0">
              <a:buNone/>
            </a:pPr>
            <a:r>
              <a:rPr lang="nl-NL" sz="2600" dirty="0"/>
              <a:t>		wiskunde</a:t>
            </a:r>
          </a:p>
          <a:p>
            <a:pPr marL="0" indent="0">
              <a:buNone/>
            </a:pPr>
            <a:r>
              <a:rPr lang="nl-NL" sz="2600" dirty="0"/>
              <a:t>Vrije deel:	</a:t>
            </a:r>
            <a:r>
              <a:rPr lang="nl-NL" sz="2600" dirty="0">
                <a:solidFill>
                  <a:srgbClr val="FF0000"/>
                </a:solidFill>
              </a:rPr>
              <a:t>Duits / MSK</a:t>
            </a:r>
          </a:p>
          <a:p>
            <a:pPr marL="0" indent="0">
              <a:buNone/>
            </a:pPr>
            <a:r>
              <a:rPr lang="nl-NL" sz="2600" dirty="0"/>
              <a:t>		</a:t>
            </a:r>
            <a:r>
              <a:rPr lang="nl-NL" sz="2600" dirty="0">
                <a:solidFill>
                  <a:srgbClr val="FF0000"/>
                </a:solidFill>
              </a:rPr>
              <a:t>Biologie / Frans</a:t>
            </a:r>
            <a:endParaRPr lang="nl-NL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600" dirty="0"/>
              <a:t>		</a:t>
            </a:r>
            <a:r>
              <a:rPr lang="nl-NL" sz="2600" dirty="0">
                <a:solidFill>
                  <a:srgbClr val="FF0000"/>
                </a:solidFill>
              </a:rPr>
              <a:t>Nask-1 / </a:t>
            </a:r>
            <a:r>
              <a:rPr lang="nl-NL" sz="2400" dirty="0">
                <a:solidFill>
                  <a:srgbClr val="FF0000"/>
                </a:solidFill>
              </a:rPr>
              <a:t>Geschiedenis </a:t>
            </a:r>
            <a:endParaRPr lang="nl-NL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5923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nl-NL" dirty="0"/>
              <a:t>MBO of HV wens?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2)   Bij HAVO/VWO-route:  </a:t>
            </a:r>
          </a:p>
          <a:p>
            <a:pPr marL="0" indent="0">
              <a:buNone/>
            </a:pPr>
            <a:r>
              <a:rPr lang="nl-NL" dirty="0"/>
              <a:t>           sociale/dienstverlenende/economische/</a:t>
            </a:r>
          </a:p>
          <a:p>
            <a:pPr marL="0" indent="0">
              <a:buNone/>
            </a:pPr>
            <a:r>
              <a:rPr lang="nl-NL" dirty="0"/>
              <a:t>	kunstzinnige interesse </a:t>
            </a:r>
          </a:p>
          <a:p>
            <a:pPr marL="0" indent="0">
              <a:buNone/>
            </a:pPr>
            <a:r>
              <a:rPr lang="nl-NL" dirty="0"/>
              <a:t>	(A-richting EM/CM: EC, GS, AK)</a:t>
            </a:r>
          </a:p>
          <a:p>
            <a:pPr marL="0" indent="0">
              <a:buNone/>
            </a:pPr>
            <a:r>
              <a:rPr lang="nl-NL" dirty="0"/>
              <a:t>             	 of </a:t>
            </a:r>
          </a:p>
          <a:p>
            <a:pPr marL="0" indent="0">
              <a:buNone/>
            </a:pPr>
            <a:r>
              <a:rPr lang="nl-NL" dirty="0"/>
              <a:t>	Exact, technische interesse </a:t>
            </a:r>
          </a:p>
          <a:p>
            <a:pPr marL="0" indent="0">
              <a:buNone/>
            </a:pPr>
            <a:r>
              <a:rPr lang="nl-NL" dirty="0"/>
              <a:t>	(B-richting NG/NT: Nask-1 / SK, BI)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3)  niveau-inschatting: VWO route haalbaar op termijn?</a:t>
            </a:r>
          </a:p>
          <a:p>
            <a:pPr marL="0" indent="0">
              <a:buNone/>
            </a:pPr>
            <a:r>
              <a:rPr lang="nl-NL" dirty="0"/>
              <a:t>    	minimaal 1 vreemde taal (naast Engels) behouden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755366" y="228600"/>
            <a:ext cx="9565256" cy="76298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Bij keuze: 3 Belangrijkste vragen</a:t>
            </a:r>
          </a:p>
        </p:txBody>
      </p:sp>
    </p:spTree>
    <p:extLst>
      <p:ext uri="{BB962C8B-B14F-4D97-AF65-F5344CB8AC3E}">
        <p14:creationId xmlns:p14="http://schemas.microsoft.com/office/powerpoint/2010/main" val="27271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029" y="365126"/>
            <a:ext cx="10110652" cy="99341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MBO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9533" y="1578057"/>
            <a:ext cx="10056148" cy="489654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Soms bijscholing indien een andere richting gekozen wordt.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De combinaties waarbij strengere eisen worden gesteld aan doorstroming zijn: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Techniek en procesindustrie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Handel en ondernemerschap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gezondheidszorg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						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techniek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Economie en administratie (mbo) 	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gezondheidszorg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						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techniek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Zorg en welzijn (mbo) 		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Voedsel, natuur en leefomgeving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indent="0">
              <a:buNone/>
            </a:pPr>
            <a:r>
              <a:rPr lang="nl-NL" sz="1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58866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029" y="365126"/>
            <a:ext cx="10110652" cy="99341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HAVO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60444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600" dirty="0"/>
              <a:t>MBO-gericht:		</a:t>
            </a:r>
          </a:p>
          <a:p>
            <a:pPr marL="0" indent="0">
              <a:buNone/>
            </a:pPr>
            <a:r>
              <a:rPr lang="nl-NL" sz="2600" dirty="0"/>
              <a:t>	bijna alle keuzes mogelijk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HAVO-gericht  </a:t>
            </a:r>
            <a:endParaRPr lang="nl-NL" sz="2600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nl-NL" sz="2600" dirty="0"/>
              <a:t>Duidelijk voorkeur richting CM-EM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Duits en/of Frans en geschiedenis </a:t>
            </a:r>
          </a:p>
          <a:p>
            <a:pPr marL="514350" indent="-514350">
              <a:buAutoNum type="arabicParenR"/>
            </a:pPr>
            <a:r>
              <a:rPr lang="nl-NL" sz="2600" dirty="0"/>
              <a:t>Duidelijk voorkeur richting NG-NT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(en liefst biologie en Duits, maar …)</a:t>
            </a:r>
          </a:p>
          <a:p>
            <a:pPr marL="514350" indent="-514350">
              <a:buAutoNum type="arabicParenR"/>
            </a:pPr>
            <a:r>
              <a:rPr lang="nl-NL" sz="2600" dirty="0"/>
              <a:t>richting nog niet zo bekend: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(en Frans en/of Duits)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/>
              <a:t>		(GS-NaSk-1  /  FA – BI  /  DU – ML-2)</a:t>
            </a:r>
          </a:p>
        </p:txBody>
      </p:sp>
    </p:spTree>
    <p:extLst>
      <p:ext uri="{BB962C8B-B14F-4D97-AF65-F5344CB8AC3E}">
        <p14:creationId xmlns:p14="http://schemas.microsoft.com/office/powerpoint/2010/main" val="498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611" y="365125"/>
            <a:ext cx="10040984" cy="975995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VWO?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VWO-gericht: </a:t>
            </a: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arenR"/>
            </a:pPr>
            <a:r>
              <a:rPr lang="nl-NL" sz="2600" dirty="0"/>
              <a:t>Duidelijk voorkeur richting CM-EM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Duits of Frans en geschiedenis </a:t>
            </a:r>
          </a:p>
          <a:p>
            <a:pPr marL="514350" indent="-514350">
              <a:buAutoNum type="arabicParenR"/>
            </a:pPr>
            <a:r>
              <a:rPr lang="nl-NL" sz="2600" dirty="0"/>
              <a:t>Duidelijk voorkeur richting NG-NT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en Duits of Frans (liefst 		biologie)  </a:t>
            </a:r>
          </a:p>
          <a:p>
            <a:pPr marL="514350" indent="-514350">
              <a:buAutoNum type="arabicParenR"/>
            </a:pPr>
            <a:r>
              <a:rPr lang="nl-NL" sz="2600" dirty="0"/>
              <a:t>richting nog niet zo bekend: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en Duits of Frans (liefst 		biologie)  </a:t>
            </a:r>
          </a:p>
          <a:p>
            <a:pPr marL="400050" lvl="1" indent="0">
              <a:buNone/>
            </a:pPr>
            <a:endParaRPr lang="nl-NL" sz="22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600" dirty="0"/>
              <a:t>		(</a:t>
            </a:r>
            <a:r>
              <a:rPr lang="nl-NL" sz="1400" dirty="0"/>
              <a:t>GS-NaSk-1  /  FA – BI  /  DU – ML-2)</a:t>
            </a:r>
          </a:p>
          <a:p>
            <a:pPr marL="400050" lvl="1" indent="0">
              <a:buNone/>
            </a:pPr>
            <a:endParaRPr lang="nl-NL" sz="2200" dirty="0">
              <a:sym typeface="Wingdings" pitchFamily="2" charset="2"/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094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8902" y="330291"/>
            <a:ext cx="10067109" cy="1045663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Escape?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4027" y="1748380"/>
            <a:ext cx="9971693" cy="4896544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Door aanwezigheid van periodelessen zijn er enkele vakken die na klas 10 weer opnieuw gekozen kunnen worden (met soms een kleine inhaalslag te maken):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biologie               (ook op MH hebben leerlingen nog maar 1 				jaar biologie gehad)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geschiedenis      (werkt in thema’s, nieuwe start)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aardrijkskunde  (werkt in thema’s, nieuwe start)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>
                <a:sym typeface="Wingdings" pitchFamily="2" charset="2"/>
              </a:rPr>
              <a:t>maatschappijwetenschappen</a:t>
            </a: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600" dirty="0"/>
              <a:t>		</a:t>
            </a:r>
          </a:p>
          <a:p>
            <a:pPr marL="400050" lvl="1" indent="0">
              <a:buNone/>
            </a:pPr>
            <a:r>
              <a:rPr lang="nl-NL" sz="1600" dirty="0"/>
              <a:t>                                                            (</a:t>
            </a:r>
            <a:r>
              <a:rPr lang="nl-NL" sz="1400" dirty="0"/>
              <a:t>GS-NaSk-1  /  FA – BI  /  DU – ML-2)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944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863" y="365125"/>
            <a:ext cx="9980024" cy="930275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r>
              <a:rPr lang="nl-NL" dirty="0"/>
              <a:t>                            Tijdstraject: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1" y="1556792"/>
            <a:ext cx="9228225" cy="4896544"/>
          </a:xfrm>
        </p:spPr>
        <p:txBody>
          <a:bodyPr>
            <a:normAutofit fontScale="92500" lnSpcReduction="20000"/>
          </a:bodyPr>
          <a:lstStyle/>
          <a:p>
            <a:r>
              <a:rPr lang="nl-NL" sz="2400" dirty="0">
                <a:sym typeface="Wingdings" pitchFamily="2" charset="2"/>
              </a:rPr>
              <a:t>Uitleg leerlingen keuzemogelijkheden bij overgang naar klas 9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Werken met decanenprogramma Qompas ( om jezelf te leren kennen). </a:t>
            </a:r>
          </a:p>
          <a:p>
            <a:pPr marL="0" indent="0">
              <a:buNone/>
            </a:pPr>
            <a:r>
              <a:rPr lang="nl-NL" sz="2400" dirty="0">
                <a:sym typeface="Wingdings" pitchFamily="2" charset="2"/>
              </a:rPr>
              <a:t>    Eind februari / begin maart klaar. Studiewijzer via de ELO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Leerlingen kennis laten maken met “keuze” vakken (14 – 24 februari 2022)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Uitleg ouders keuzemogelijkheden bij overgang naar klas 9 in februari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Definitieve keuze leerling (uiterlijk 18 maart 2022). In de tussenliggende periode gesprek met decaan mogelijk.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2</a:t>
            </a:r>
            <a:r>
              <a:rPr lang="nl-NL" sz="2400" baseline="30000" dirty="0">
                <a:sym typeface="Wingdings" pitchFamily="2" charset="2"/>
              </a:rPr>
              <a:t>e</a:t>
            </a:r>
            <a:r>
              <a:rPr lang="nl-NL" sz="2400" dirty="0">
                <a:sym typeface="Wingdings" pitchFamily="2" charset="2"/>
              </a:rPr>
              <a:t> tussenrapport “advies niveau” voor welke klas. Niet mee eens, dan gesprek aanvragen met teamleider. Eind april definitieve indeling. </a:t>
            </a:r>
          </a:p>
          <a:p>
            <a:endParaRPr lang="nl-NL" sz="2400" dirty="0">
              <a:sym typeface="Wingdings" pitchFamily="2" charset="2"/>
            </a:endParaRPr>
          </a:p>
          <a:p>
            <a:endParaRPr lang="nl-NL" sz="2400" dirty="0">
              <a:sym typeface="Wingdings" pitchFamily="2" charset="2"/>
            </a:endParaRP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42407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5B29-51FB-49FD-8E07-7E4ECD5C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65125"/>
            <a:ext cx="9736183" cy="73215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nl-NL" dirty="0"/>
              <a:t>Handige sites e.d.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F5A95-1A88-431A-831D-A45A43C8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869" y="1377180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Voor HAVO/VWO-gerichte leerlingen:</a:t>
            </a:r>
          </a:p>
          <a:p>
            <a:pPr marL="0" indent="0">
              <a:buNone/>
            </a:pPr>
            <a:r>
              <a:rPr lang="nl-NL" sz="1800" dirty="0"/>
              <a:t>Vooropleidingseisen HAVO voor HBO: </a:t>
            </a:r>
            <a:r>
              <a:rPr lang="nl-NL" sz="1800" dirty="0">
                <a:hlinkClick r:id="rId2"/>
              </a:rPr>
              <a:t>https://zoek.officielebekendmakingen.nl/stcrt-2015-14390.html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r>
              <a:rPr lang="nl-NL" sz="1800" dirty="0"/>
              <a:t>Vooropleidingseisen VWO voor WO: </a:t>
            </a:r>
            <a:r>
              <a:rPr lang="nl-NL" sz="1800" dirty="0">
                <a:hlinkClick r:id="rId3"/>
              </a:rPr>
              <a:t>https://zoek.officielebekendmakingen.nl/stcrt-2014-11514.html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r>
              <a:rPr lang="nl-NL" sz="1800" dirty="0"/>
              <a:t>Profielkeuzeformulier HAVO voor Markenhage als voorbeeld:</a:t>
            </a:r>
          </a:p>
          <a:p>
            <a:pPr marL="0" indent="0">
              <a:buNone/>
            </a:pPr>
            <a:r>
              <a:rPr lang="nl-NL" sz="1800" dirty="0">
                <a:hlinkClick r:id="rId4"/>
              </a:rPr>
              <a:t>https://www.markenhage.nl/Leerlingen/Decanaat/Belangrijke-documenten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r>
              <a:rPr lang="nl-NL" sz="1800" dirty="0"/>
              <a:t>Studiekeuze algemeen voor HBO / WO: </a:t>
            </a:r>
            <a:r>
              <a:rPr lang="nl-NL" sz="1800" dirty="0">
                <a:hlinkClick r:id="rId5"/>
              </a:rPr>
              <a:t>https://www.studiekeuze123.nl/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2400" b="1" dirty="0"/>
              <a:t>Voor MBO-gerichte leerlingen:</a:t>
            </a:r>
          </a:p>
          <a:p>
            <a:pPr marL="0" indent="0">
              <a:buNone/>
            </a:pPr>
            <a:endParaRPr lang="nl-NL" sz="1100" b="1" dirty="0"/>
          </a:p>
          <a:p>
            <a:pPr marL="0" indent="0">
              <a:buNone/>
            </a:pPr>
            <a:r>
              <a:rPr lang="nl-NL" sz="1800" dirty="0"/>
              <a:t>MBO opleidingen:  </a:t>
            </a:r>
            <a:r>
              <a:rPr lang="nl-NL" sz="1800" dirty="0">
                <a:hlinkClick r:id="rId6"/>
              </a:rPr>
              <a:t>https://www.kiesmbo.nl/</a:t>
            </a:r>
            <a:r>
              <a:rPr lang="nl-N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73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Inhoud: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Onderwijssysteem in Nederland en hoe zit dit op het Michaelcollege</a:t>
            </a:r>
          </a:p>
          <a:p>
            <a:endParaRPr lang="nl-NL" dirty="0"/>
          </a:p>
          <a:p>
            <a:r>
              <a:rPr lang="nl-NL" dirty="0"/>
              <a:t>Keuzes op het Michaelcollege</a:t>
            </a:r>
          </a:p>
          <a:p>
            <a:endParaRPr lang="nl-NL" dirty="0"/>
          </a:p>
          <a:p>
            <a:r>
              <a:rPr lang="nl-NL" dirty="0"/>
              <a:t>Welke keuze is verstandig?</a:t>
            </a:r>
          </a:p>
          <a:p>
            <a:endParaRPr lang="nl-NL" dirty="0"/>
          </a:p>
          <a:p>
            <a:r>
              <a:rPr lang="nl-NL" dirty="0"/>
              <a:t>Escape na klas 10</a:t>
            </a:r>
          </a:p>
          <a:p>
            <a:endParaRPr lang="nl-NL" dirty="0"/>
          </a:p>
          <a:p>
            <a:r>
              <a:rPr lang="nl-NL" dirty="0"/>
              <a:t>Tijdtraject</a:t>
            </a:r>
          </a:p>
          <a:p>
            <a:endParaRPr lang="nl-NL" dirty="0"/>
          </a:p>
          <a:p>
            <a:r>
              <a:rPr lang="nl-NL" dirty="0"/>
              <a:t>Handige sites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551927" y="346167"/>
            <a:ext cx="1068213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Voorlichting klas 8  op 7 februari 2022</a:t>
            </a:r>
          </a:p>
        </p:txBody>
      </p:sp>
    </p:spTree>
    <p:extLst>
      <p:ext uri="{BB962C8B-B14F-4D97-AF65-F5344CB8AC3E}">
        <p14:creationId xmlns:p14="http://schemas.microsoft.com/office/powerpoint/2010/main" val="2917276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6948" y="378538"/>
            <a:ext cx="9875521" cy="1143000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Vragen / opmerkingen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dirty="0">
                <a:hlinkClick r:id="rId2"/>
              </a:rPr>
              <a:t>e.v.helden@michaelcollege.nl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  decaan Michaelcollege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/>
              <a:t>Presentatie binnenkort terug te vinden op </a:t>
            </a:r>
          </a:p>
          <a:p>
            <a:pPr marL="0" indent="0">
              <a:buNone/>
            </a:pPr>
            <a:r>
              <a:rPr lang="nl-NL" sz="1800" dirty="0">
                <a:hlinkClick r:id="rId3"/>
              </a:rPr>
              <a:t>www.michaelcollege.nl</a:t>
            </a:r>
            <a:r>
              <a:rPr lang="nl-NL" sz="1800" dirty="0"/>
              <a:t> </a:t>
            </a:r>
            <a:r>
              <a:rPr lang="nl-NL" sz="1800" dirty="0">
                <a:sym typeface="Wingdings" pitchFamily="2" charset="2"/>
              </a:rPr>
              <a:t> organisatie en documenten  overgang, examens en decanaat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9811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derwijskie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" y="582249"/>
            <a:ext cx="7647305" cy="599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4921" y="623777"/>
            <a:ext cx="4820093" cy="35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1788544" y="206830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Schema Nederlands onderwijs</a:t>
            </a:r>
          </a:p>
        </p:txBody>
      </p:sp>
    </p:spTree>
    <p:extLst>
      <p:ext uri="{BB962C8B-B14F-4D97-AF65-F5344CB8AC3E}">
        <p14:creationId xmlns:p14="http://schemas.microsoft.com/office/powerpoint/2010/main" val="374586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derwijskie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82" y="598696"/>
            <a:ext cx="7647305" cy="599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1576251" y="2412274"/>
            <a:ext cx="3187338" cy="2804160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3039292" y="5216434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Klas 8</a:t>
            </a:r>
          </a:p>
        </p:txBody>
      </p:sp>
      <p:sp>
        <p:nvSpPr>
          <p:cNvPr id="5" name="Rechthoek 4"/>
          <p:cNvSpPr/>
          <p:nvPr/>
        </p:nvSpPr>
        <p:spPr>
          <a:xfrm>
            <a:off x="243538" y="655776"/>
            <a:ext cx="4820093" cy="35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1650521" y="264668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Waar zitten we nu?</a:t>
            </a:r>
          </a:p>
        </p:txBody>
      </p:sp>
    </p:spTree>
    <p:extLst>
      <p:ext uri="{BB962C8B-B14F-4D97-AF65-F5344CB8AC3E}">
        <p14:creationId xmlns:p14="http://schemas.microsoft.com/office/powerpoint/2010/main" val="256147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2757489" y="5445125"/>
            <a:ext cx="6645275" cy="647700"/>
          </a:xfrm>
          <a:prstGeom prst="rect">
            <a:avLst/>
          </a:prstGeom>
          <a:solidFill>
            <a:srgbClr val="FEF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773363" y="4797426"/>
            <a:ext cx="658812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M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476625" y="4797426"/>
            <a:ext cx="674688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HV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224339" y="4799014"/>
            <a:ext cx="935037" cy="5159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M</a:t>
            </a:r>
          </a:p>
        </p:txBody>
      </p:sp>
      <p:sp>
        <p:nvSpPr>
          <p:cNvPr id="15" name="Rechthoek 14"/>
          <p:cNvSpPr/>
          <p:nvPr/>
        </p:nvSpPr>
        <p:spPr>
          <a:xfrm>
            <a:off x="7773989" y="4775200"/>
            <a:ext cx="1601787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HV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232400" y="4786314"/>
            <a:ext cx="935038" cy="5286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HV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782889" y="3158282"/>
            <a:ext cx="2348423" cy="1508969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rgbClr val="FF0000"/>
                </a:solidFill>
              </a:rPr>
              <a:t>Niveaugroep HV </a:t>
            </a:r>
          </a:p>
        </p:txBody>
      </p:sp>
      <p:sp>
        <p:nvSpPr>
          <p:cNvPr id="19" name="Rechthoek 18"/>
          <p:cNvSpPr/>
          <p:nvPr/>
        </p:nvSpPr>
        <p:spPr>
          <a:xfrm>
            <a:off x="7543801" y="3133725"/>
            <a:ext cx="1858963" cy="1530350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Niveaugroep M</a:t>
            </a:r>
          </a:p>
        </p:txBody>
      </p:sp>
      <p:sp>
        <p:nvSpPr>
          <p:cNvPr id="43042" name="Tekstvak 53"/>
          <p:cNvSpPr txBox="1">
            <a:spLocks noChangeArrowheads="1"/>
          </p:cNvSpPr>
          <p:nvPr/>
        </p:nvSpPr>
        <p:spPr bwMode="auto">
          <a:xfrm>
            <a:off x="1655763" y="5367338"/>
            <a:ext cx="48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043" name="Rechthoek 54"/>
          <p:cNvSpPr>
            <a:spLocks noChangeArrowheads="1"/>
          </p:cNvSpPr>
          <p:nvPr/>
        </p:nvSpPr>
        <p:spPr bwMode="auto">
          <a:xfrm>
            <a:off x="1689100" y="4667251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3044" name="Rechthoek 57"/>
          <p:cNvSpPr>
            <a:spLocks noChangeArrowheads="1"/>
          </p:cNvSpPr>
          <p:nvPr/>
        </p:nvSpPr>
        <p:spPr bwMode="auto">
          <a:xfrm>
            <a:off x="1693863" y="3908426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045" name="Rechthoek 58"/>
          <p:cNvSpPr>
            <a:spLocks noChangeArrowheads="1"/>
          </p:cNvSpPr>
          <p:nvPr/>
        </p:nvSpPr>
        <p:spPr bwMode="auto">
          <a:xfrm>
            <a:off x="1524001" y="2974976"/>
            <a:ext cx="6527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5" name="Rechthoek 44"/>
          <p:cNvSpPr/>
          <p:nvPr/>
        </p:nvSpPr>
        <p:spPr>
          <a:xfrm>
            <a:off x="6288088" y="4775200"/>
            <a:ext cx="1255712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M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53771B6C-2B45-45EC-826C-4691C246F8DB}"/>
              </a:ext>
            </a:extLst>
          </p:cNvPr>
          <p:cNvSpPr/>
          <p:nvPr/>
        </p:nvSpPr>
        <p:spPr>
          <a:xfrm>
            <a:off x="5408075" y="3158282"/>
            <a:ext cx="1858963" cy="1523356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Niveaugroep MH of H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249E0822-5D93-402C-8AE0-A6F826280436}"/>
              </a:ext>
            </a:extLst>
          </p:cNvPr>
          <p:cNvSpPr/>
          <p:nvPr/>
        </p:nvSpPr>
        <p:spPr>
          <a:xfrm>
            <a:off x="2773363" y="1916113"/>
            <a:ext cx="2159000" cy="576262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VWO-4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9DCE20ED-616D-4A45-A2D1-D72E9112B791}"/>
              </a:ext>
            </a:extLst>
          </p:cNvPr>
          <p:cNvSpPr/>
          <p:nvPr/>
        </p:nvSpPr>
        <p:spPr>
          <a:xfrm>
            <a:off x="5087939" y="1916113"/>
            <a:ext cx="2160587" cy="576262"/>
          </a:xfrm>
          <a:prstGeom prst="rect">
            <a:avLst/>
          </a:prstGeom>
          <a:solidFill>
            <a:srgbClr val="A5D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HAVO-4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3A6268C3-BE45-48E1-A3FE-65FDC19CD88E}"/>
              </a:ext>
            </a:extLst>
          </p:cNvPr>
          <p:cNvSpPr/>
          <p:nvPr/>
        </p:nvSpPr>
        <p:spPr>
          <a:xfrm>
            <a:off x="8724900" y="1889970"/>
            <a:ext cx="1874838" cy="5715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MBO</a:t>
            </a:r>
          </a:p>
        </p:txBody>
      </p: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93379B3-802E-4429-A84A-41945A14D634}"/>
              </a:ext>
            </a:extLst>
          </p:cNvPr>
          <p:cNvCxnSpPr/>
          <p:nvPr/>
        </p:nvCxnSpPr>
        <p:spPr>
          <a:xfrm flipV="1">
            <a:off x="3852863" y="2492375"/>
            <a:ext cx="2314575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AB427B17-82E3-4FEC-9B39-0EAE3031C376}"/>
              </a:ext>
            </a:extLst>
          </p:cNvPr>
          <p:cNvCxnSpPr>
            <a:cxnSpLocks/>
          </p:cNvCxnSpPr>
          <p:nvPr/>
        </p:nvCxnSpPr>
        <p:spPr>
          <a:xfrm flipV="1">
            <a:off x="4151313" y="2454673"/>
            <a:ext cx="4573588" cy="1156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34144320-D63D-47EC-ADD9-53ABDAF19335}"/>
              </a:ext>
            </a:extLst>
          </p:cNvPr>
          <p:cNvCxnSpPr>
            <a:cxnSpLocks/>
          </p:cNvCxnSpPr>
          <p:nvPr/>
        </p:nvCxnSpPr>
        <p:spPr>
          <a:xfrm flipV="1">
            <a:off x="3561806" y="2492375"/>
            <a:ext cx="13244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03A23F4-56A4-4AD5-8AEA-C25E887F4226}"/>
              </a:ext>
            </a:extLst>
          </p:cNvPr>
          <p:cNvCxnSpPr>
            <a:cxnSpLocks/>
          </p:cNvCxnSpPr>
          <p:nvPr/>
        </p:nvCxnSpPr>
        <p:spPr>
          <a:xfrm flipH="1" flipV="1">
            <a:off x="6282346" y="2524525"/>
            <a:ext cx="18839" cy="967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D1FD9178-CE4F-49E7-9B10-597181C74E5E}"/>
              </a:ext>
            </a:extLst>
          </p:cNvPr>
          <p:cNvCxnSpPr>
            <a:cxnSpLocks/>
          </p:cNvCxnSpPr>
          <p:nvPr/>
        </p:nvCxnSpPr>
        <p:spPr>
          <a:xfrm flipV="1">
            <a:off x="6635931" y="2489103"/>
            <a:ext cx="2542877" cy="94783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D240121C-DFD6-4716-9615-484B8593B045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8473282" y="2461470"/>
            <a:ext cx="1189037" cy="103103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6BA238F9-71AE-4461-9E8A-36B6F8359D80}"/>
              </a:ext>
            </a:extLst>
          </p:cNvPr>
          <p:cNvCxnSpPr>
            <a:cxnSpLocks/>
          </p:cNvCxnSpPr>
          <p:nvPr/>
        </p:nvCxnSpPr>
        <p:spPr>
          <a:xfrm flipH="1" flipV="1">
            <a:off x="6490005" y="2528147"/>
            <a:ext cx="1849530" cy="95100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hthoek 59">
            <a:extLst>
              <a:ext uri="{FF2B5EF4-FFF2-40B4-BE49-F238E27FC236}">
                <a16:creationId xmlns:a16="http://schemas.microsoft.com/office/drawing/2014/main" id="{6A33D93B-9EFE-4D8E-939D-DDE158F9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4" y="188753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BE827903-4BDE-48D3-B04F-09B46536DDC0}"/>
              </a:ext>
            </a:extLst>
          </p:cNvPr>
          <p:cNvSpPr txBox="1"/>
          <p:nvPr/>
        </p:nvSpPr>
        <p:spPr>
          <a:xfrm>
            <a:off x="2757488" y="4329906"/>
            <a:ext cx="6628429" cy="923330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1" name="Titel 3"/>
          <p:cNvSpPr txBox="1">
            <a:spLocks/>
          </p:cNvSpPr>
          <p:nvPr/>
        </p:nvSpPr>
        <p:spPr>
          <a:xfrm>
            <a:off x="1788544" y="206830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Michaelcollege klas 8 –&gt; 9</a:t>
            </a:r>
          </a:p>
        </p:txBody>
      </p:sp>
    </p:spTree>
    <p:extLst>
      <p:ext uri="{BB962C8B-B14F-4D97-AF65-F5344CB8AC3E}">
        <p14:creationId xmlns:p14="http://schemas.microsoft.com/office/powerpoint/2010/main" val="2817083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Veel leerlingen gaan na klas 10 naar klas 11 (havo/vwo). De keuzes gemaakt in klas 8 voor start klas 9 moeten zo zijn dat er nog zo veel vakkenpakketten mogelijk blijven in klas 11</a:t>
            </a: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988444" y="263980"/>
            <a:ext cx="9565256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Waar moeten we rekening mee houden?</a:t>
            </a:r>
          </a:p>
        </p:txBody>
      </p:sp>
    </p:spTree>
    <p:extLst>
      <p:ext uri="{BB962C8B-B14F-4D97-AF65-F5344CB8AC3E}">
        <p14:creationId xmlns:p14="http://schemas.microsoft.com/office/powerpoint/2010/main" val="388590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2757489" y="5445125"/>
            <a:ext cx="6645275" cy="647700"/>
          </a:xfrm>
          <a:prstGeom prst="rect">
            <a:avLst/>
          </a:prstGeom>
          <a:solidFill>
            <a:srgbClr val="FEF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773363" y="4797426"/>
            <a:ext cx="658812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M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476625" y="4797426"/>
            <a:ext cx="674688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HV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224339" y="4799014"/>
            <a:ext cx="935037" cy="5159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M</a:t>
            </a:r>
          </a:p>
        </p:txBody>
      </p:sp>
      <p:sp>
        <p:nvSpPr>
          <p:cNvPr id="15" name="Rechthoek 14"/>
          <p:cNvSpPr/>
          <p:nvPr/>
        </p:nvSpPr>
        <p:spPr>
          <a:xfrm>
            <a:off x="7773989" y="4775200"/>
            <a:ext cx="1601787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HV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232400" y="4786314"/>
            <a:ext cx="935038" cy="5286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HV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782889" y="3158282"/>
            <a:ext cx="2348423" cy="1508969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rgbClr val="FF0000"/>
                </a:solidFill>
              </a:rPr>
              <a:t>Niveaugroep HV </a:t>
            </a:r>
          </a:p>
        </p:txBody>
      </p:sp>
      <p:sp>
        <p:nvSpPr>
          <p:cNvPr id="19" name="Rechthoek 18"/>
          <p:cNvSpPr/>
          <p:nvPr/>
        </p:nvSpPr>
        <p:spPr>
          <a:xfrm>
            <a:off x="7543801" y="3133725"/>
            <a:ext cx="1858963" cy="1530350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Niveaugroep M</a:t>
            </a:r>
          </a:p>
        </p:txBody>
      </p:sp>
      <p:sp>
        <p:nvSpPr>
          <p:cNvPr id="43042" name="Tekstvak 53"/>
          <p:cNvSpPr txBox="1">
            <a:spLocks noChangeArrowheads="1"/>
          </p:cNvSpPr>
          <p:nvPr/>
        </p:nvSpPr>
        <p:spPr bwMode="auto">
          <a:xfrm>
            <a:off x="1655763" y="5367338"/>
            <a:ext cx="48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043" name="Rechthoek 54"/>
          <p:cNvSpPr>
            <a:spLocks noChangeArrowheads="1"/>
          </p:cNvSpPr>
          <p:nvPr/>
        </p:nvSpPr>
        <p:spPr bwMode="auto">
          <a:xfrm>
            <a:off x="1689100" y="4667251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3044" name="Rechthoek 57"/>
          <p:cNvSpPr>
            <a:spLocks noChangeArrowheads="1"/>
          </p:cNvSpPr>
          <p:nvPr/>
        </p:nvSpPr>
        <p:spPr bwMode="auto">
          <a:xfrm>
            <a:off x="1693863" y="3908426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045" name="Rechthoek 58"/>
          <p:cNvSpPr>
            <a:spLocks noChangeArrowheads="1"/>
          </p:cNvSpPr>
          <p:nvPr/>
        </p:nvSpPr>
        <p:spPr bwMode="auto">
          <a:xfrm>
            <a:off x="1524001" y="2974976"/>
            <a:ext cx="6527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5" name="Rechthoek 44"/>
          <p:cNvSpPr/>
          <p:nvPr/>
        </p:nvSpPr>
        <p:spPr>
          <a:xfrm>
            <a:off x="6288088" y="4775200"/>
            <a:ext cx="1255712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M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53771B6C-2B45-45EC-826C-4691C246F8DB}"/>
              </a:ext>
            </a:extLst>
          </p:cNvPr>
          <p:cNvSpPr/>
          <p:nvPr/>
        </p:nvSpPr>
        <p:spPr>
          <a:xfrm>
            <a:off x="5408075" y="3158282"/>
            <a:ext cx="1858963" cy="1523356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Niveaugroep MH of H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249E0822-5D93-402C-8AE0-A6F826280436}"/>
              </a:ext>
            </a:extLst>
          </p:cNvPr>
          <p:cNvSpPr/>
          <p:nvPr/>
        </p:nvSpPr>
        <p:spPr>
          <a:xfrm>
            <a:off x="2773363" y="1916113"/>
            <a:ext cx="2159000" cy="576262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VWO-4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9DCE20ED-616D-4A45-A2D1-D72E9112B791}"/>
              </a:ext>
            </a:extLst>
          </p:cNvPr>
          <p:cNvSpPr/>
          <p:nvPr/>
        </p:nvSpPr>
        <p:spPr>
          <a:xfrm>
            <a:off x="5087939" y="1916113"/>
            <a:ext cx="2160587" cy="576262"/>
          </a:xfrm>
          <a:prstGeom prst="rect">
            <a:avLst/>
          </a:prstGeom>
          <a:solidFill>
            <a:srgbClr val="A5D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HAVO-4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3A6268C3-BE45-48E1-A3FE-65FDC19CD88E}"/>
              </a:ext>
            </a:extLst>
          </p:cNvPr>
          <p:cNvSpPr/>
          <p:nvPr/>
        </p:nvSpPr>
        <p:spPr>
          <a:xfrm>
            <a:off x="8724900" y="1889970"/>
            <a:ext cx="1874838" cy="5715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MBO</a:t>
            </a:r>
          </a:p>
        </p:txBody>
      </p: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93379B3-802E-4429-A84A-41945A14D634}"/>
              </a:ext>
            </a:extLst>
          </p:cNvPr>
          <p:cNvCxnSpPr/>
          <p:nvPr/>
        </p:nvCxnSpPr>
        <p:spPr>
          <a:xfrm flipV="1">
            <a:off x="3852863" y="2492375"/>
            <a:ext cx="2314575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AB427B17-82E3-4FEC-9B39-0EAE3031C376}"/>
              </a:ext>
            </a:extLst>
          </p:cNvPr>
          <p:cNvCxnSpPr>
            <a:cxnSpLocks/>
          </p:cNvCxnSpPr>
          <p:nvPr/>
        </p:nvCxnSpPr>
        <p:spPr>
          <a:xfrm flipV="1">
            <a:off x="4151313" y="2454673"/>
            <a:ext cx="4573588" cy="1156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34144320-D63D-47EC-ADD9-53ABDAF19335}"/>
              </a:ext>
            </a:extLst>
          </p:cNvPr>
          <p:cNvCxnSpPr>
            <a:cxnSpLocks/>
          </p:cNvCxnSpPr>
          <p:nvPr/>
        </p:nvCxnSpPr>
        <p:spPr>
          <a:xfrm flipV="1">
            <a:off x="3561806" y="2492375"/>
            <a:ext cx="13244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03A23F4-56A4-4AD5-8AEA-C25E887F4226}"/>
              </a:ext>
            </a:extLst>
          </p:cNvPr>
          <p:cNvCxnSpPr>
            <a:cxnSpLocks/>
          </p:cNvCxnSpPr>
          <p:nvPr/>
        </p:nvCxnSpPr>
        <p:spPr>
          <a:xfrm flipH="1" flipV="1">
            <a:off x="6282346" y="2524525"/>
            <a:ext cx="18839" cy="967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D1FD9178-CE4F-49E7-9B10-597181C74E5E}"/>
              </a:ext>
            </a:extLst>
          </p:cNvPr>
          <p:cNvCxnSpPr>
            <a:cxnSpLocks/>
          </p:cNvCxnSpPr>
          <p:nvPr/>
        </p:nvCxnSpPr>
        <p:spPr>
          <a:xfrm flipV="1">
            <a:off x="6635931" y="2489103"/>
            <a:ext cx="2542877" cy="94783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D240121C-DFD6-4716-9615-484B8593B045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8473282" y="2461470"/>
            <a:ext cx="1189037" cy="103103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6BA238F9-71AE-4461-9E8A-36B6F8359D80}"/>
              </a:ext>
            </a:extLst>
          </p:cNvPr>
          <p:cNvCxnSpPr>
            <a:cxnSpLocks/>
          </p:cNvCxnSpPr>
          <p:nvPr/>
        </p:nvCxnSpPr>
        <p:spPr>
          <a:xfrm flipH="1" flipV="1">
            <a:off x="6490005" y="2528147"/>
            <a:ext cx="1849530" cy="95100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hthoek 59">
            <a:extLst>
              <a:ext uri="{FF2B5EF4-FFF2-40B4-BE49-F238E27FC236}">
                <a16:creationId xmlns:a16="http://schemas.microsoft.com/office/drawing/2014/main" id="{6A33D93B-9EFE-4D8E-939D-DDE158F9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4" y="188753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BE827903-4BDE-48D3-B04F-09B46536DDC0}"/>
              </a:ext>
            </a:extLst>
          </p:cNvPr>
          <p:cNvSpPr txBox="1"/>
          <p:nvPr/>
        </p:nvSpPr>
        <p:spPr>
          <a:xfrm>
            <a:off x="2757488" y="4329906"/>
            <a:ext cx="6628429" cy="923330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8" name="Ovaal 27"/>
          <p:cNvSpPr/>
          <p:nvPr/>
        </p:nvSpPr>
        <p:spPr>
          <a:xfrm>
            <a:off x="2338786" y="790618"/>
            <a:ext cx="5071268" cy="2804160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itel 3"/>
          <p:cNvSpPr txBox="1">
            <a:spLocks/>
          </p:cNvSpPr>
          <p:nvPr/>
        </p:nvSpPr>
        <p:spPr>
          <a:xfrm>
            <a:off x="1034482" y="141507"/>
            <a:ext cx="9565256" cy="6446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Inrichting havo - vwo?</a:t>
            </a:r>
          </a:p>
        </p:txBody>
      </p:sp>
      <p:sp>
        <p:nvSpPr>
          <p:cNvPr id="2" name="Pijl: gekromd rechts 1">
            <a:extLst>
              <a:ext uri="{FF2B5EF4-FFF2-40B4-BE49-F238E27FC236}">
                <a16:creationId xmlns:a16="http://schemas.microsoft.com/office/drawing/2014/main" id="{7FCEB4DF-3DF2-43F3-827F-8E14950A5F6F}"/>
              </a:ext>
            </a:extLst>
          </p:cNvPr>
          <p:cNvSpPr/>
          <p:nvPr/>
        </p:nvSpPr>
        <p:spPr>
          <a:xfrm rot="10958576">
            <a:off x="5781967" y="2507094"/>
            <a:ext cx="1307298" cy="23378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5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646" y="952500"/>
            <a:ext cx="4507817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59551" y="3935730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BI – NA - 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6854" y="2288742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BI -  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180827" y="2935073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180827" y="1226820"/>
            <a:ext cx="358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GS    (en DU of FA)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298268" y="5935988"/>
            <a:ext cx="473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Extra bij VWO:  DU of FA</a:t>
            </a:r>
          </a:p>
        </p:txBody>
      </p:sp>
      <p:sp>
        <p:nvSpPr>
          <p:cNvPr id="10" name="Titel 3"/>
          <p:cNvSpPr txBox="1">
            <a:spLocks/>
          </p:cNvSpPr>
          <p:nvPr/>
        </p:nvSpPr>
        <p:spPr>
          <a:xfrm>
            <a:off x="917291" y="226163"/>
            <a:ext cx="9565256" cy="5368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Profielen havo - vwo?</a:t>
            </a:r>
          </a:p>
        </p:txBody>
      </p:sp>
    </p:spTree>
    <p:extLst>
      <p:ext uri="{BB962C8B-B14F-4D97-AF65-F5344CB8AC3E}">
        <p14:creationId xmlns:p14="http://schemas.microsoft.com/office/powerpoint/2010/main" val="408956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77" y="692445"/>
            <a:ext cx="4507817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59551" y="3840480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BI – NA - 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0179" y="1981201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BI -  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247502" y="2677326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247502" y="883920"/>
            <a:ext cx="68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GS</a:t>
            </a:r>
          </a:p>
        </p:txBody>
      </p:sp>
      <p:sp>
        <p:nvSpPr>
          <p:cNvPr id="2" name="Afgeronde rechthoek 1"/>
          <p:cNvSpPr/>
          <p:nvPr/>
        </p:nvSpPr>
        <p:spPr>
          <a:xfrm>
            <a:off x="259551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8122609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650897" y="4877344"/>
            <a:ext cx="4363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sociale/dienstverlenende/</a:t>
            </a:r>
          </a:p>
          <a:p>
            <a:r>
              <a:rPr lang="nl-NL" sz="2800" dirty="0"/>
              <a:t>economische/</a:t>
            </a:r>
          </a:p>
          <a:p>
            <a:r>
              <a:rPr lang="nl-NL" sz="2800" dirty="0"/>
              <a:t>kunstzinnige interesse </a:t>
            </a:r>
          </a:p>
        </p:txBody>
      </p:sp>
      <p:sp>
        <p:nvSpPr>
          <p:cNvPr id="5" name="Rechthoek 4"/>
          <p:cNvSpPr/>
          <p:nvPr/>
        </p:nvSpPr>
        <p:spPr>
          <a:xfrm>
            <a:off x="515267" y="5308232"/>
            <a:ext cx="3537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Exact, technische interesse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947503" y="3507320"/>
            <a:ext cx="324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Denk verder aan vakken als:</a:t>
            </a:r>
          </a:p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 FA – DU – AK – MAW – KUNST - MU</a:t>
            </a:r>
          </a:p>
        </p:txBody>
      </p:sp>
      <p:sp>
        <p:nvSpPr>
          <p:cNvPr id="14" name="Titel 3"/>
          <p:cNvSpPr txBox="1">
            <a:spLocks/>
          </p:cNvSpPr>
          <p:nvPr/>
        </p:nvSpPr>
        <p:spPr>
          <a:xfrm>
            <a:off x="642813" y="87086"/>
            <a:ext cx="9823269" cy="53203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Keuze ?</a:t>
            </a:r>
          </a:p>
        </p:txBody>
      </p:sp>
    </p:spTree>
    <p:extLst>
      <p:ext uri="{BB962C8B-B14F-4D97-AF65-F5344CB8AC3E}">
        <p14:creationId xmlns:p14="http://schemas.microsoft.com/office/powerpoint/2010/main" val="3410892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4E3CB320D9C488DCB9D05BD52F256" ma:contentTypeVersion="" ma:contentTypeDescription="Een nieuw document maken." ma:contentTypeScope="" ma:versionID="8c47ef08f91f53530012d5c3d3711b38">
  <xsd:schema xmlns:xsd="http://www.w3.org/2001/XMLSchema" xmlns:xs="http://www.w3.org/2001/XMLSchema" xmlns:p="http://schemas.microsoft.com/office/2006/metadata/properties" xmlns:ns2="e88783dc-886f-427e-9559-3a1ad5b899d3" targetNamespace="http://schemas.microsoft.com/office/2006/metadata/properties" ma:root="true" ma:fieldsID="8414a1e271bf3210d7c45979030b6f43" ns2:_="">
    <xsd:import namespace="e88783dc-886f-427e-9559-3a1ad5b89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783dc-886f-427e-9559-3a1ad5b89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D8BB5B-DADF-4554-B131-E853C98B7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8783dc-886f-427e-9559-3a1ad5b89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CA780E-83FA-4494-869B-2BA574F0A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62CF14-0256-493D-AEE2-76836F77CCC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88783dc-886f-427e-9559-3a1ad5b899d3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7046</TotalTime>
  <Words>1123</Words>
  <Application>Microsoft Office PowerPoint</Application>
  <PresentationFormat>Breedbeeld</PresentationFormat>
  <Paragraphs>221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Raleway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            Keuze in klas 9 ?</vt:lpstr>
      <vt:lpstr>Examenvakken in 2022-2023</vt:lpstr>
      <vt:lpstr>PowerPoint-presentatie</vt:lpstr>
      <vt:lpstr>Beperkingen MBO ?</vt:lpstr>
      <vt:lpstr>Beperkingen HAVO ?</vt:lpstr>
      <vt:lpstr>Beperkingen VWO?</vt:lpstr>
      <vt:lpstr>Escape?</vt:lpstr>
      <vt:lpstr>                            Tijdstraject:</vt:lpstr>
      <vt:lpstr>Handige sites e.d.</vt:lpstr>
      <vt:lpstr>Vragen / opmerkingen ?</vt:lpstr>
    </vt:vector>
  </TitlesOfParts>
  <Company>ITW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Helden, Eric van</dc:creator>
  <cp:lastModifiedBy>Helden, Eric van</cp:lastModifiedBy>
  <cp:revision>36</cp:revision>
  <cp:lastPrinted>2021-02-23T17:20:02Z</cp:lastPrinted>
  <dcterms:created xsi:type="dcterms:W3CDTF">2021-01-31T14:02:49Z</dcterms:created>
  <dcterms:modified xsi:type="dcterms:W3CDTF">2022-02-07T08:25:48Z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0x010100E674E3CB320D9C488DCB9D05BD52F256</vt:lpwstr>
  </property>
</Properties>
</file>